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sldIdLst>
    <p:sldId id="257" r:id="rId2"/>
    <p:sldId id="258" r:id="rId3"/>
    <p:sldId id="259" r:id="rId4"/>
    <p:sldId id="279" r:id="rId5"/>
    <p:sldId id="260" r:id="rId6"/>
    <p:sldId id="261" r:id="rId7"/>
    <p:sldId id="262" r:id="rId8"/>
    <p:sldId id="263" r:id="rId9"/>
    <p:sldId id="264" r:id="rId10"/>
    <p:sldId id="265" r:id="rId11"/>
    <p:sldId id="266" r:id="rId12"/>
    <p:sldId id="281" r:id="rId13"/>
    <p:sldId id="282" r:id="rId14"/>
    <p:sldId id="256" r:id="rId15"/>
    <p:sldId id="268" r:id="rId16"/>
    <p:sldId id="267" r:id="rId17"/>
    <p:sldId id="269" r:id="rId18"/>
    <p:sldId id="270" r:id="rId19"/>
    <p:sldId id="271" r:id="rId20"/>
    <p:sldId id="272" r:id="rId21"/>
    <p:sldId id="273" r:id="rId22"/>
    <p:sldId id="274" r:id="rId23"/>
    <p:sldId id="275"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p:cViewPr>
        <p:scale>
          <a:sx n="100" d="100"/>
          <a:sy n="100" d="100"/>
        </p:scale>
        <p:origin x="-298" y="14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78A412-E463-49CA-9D5E-C3B93513E56F}" type="datetimeFigureOut">
              <a:rPr lang="en-US" smtClean="0"/>
              <a:pPr/>
              <a:t>2/11/2013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83D736-63F8-4ACF-A656-67D003DC80C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963C52-0234-409E-80C0-D9FDE11C0023}" type="slidenum">
              <a:rPr lang="ar-SA"/>
              <a:pPr/>
              <a:t>2</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0FF02D-F6AD-4A48-81E0-6D880E456FD4}" type="slidenum">
              <a:rPr lang="ar-SA"/>
              <a:pPr/>
              <a:t>4</a:t>
            </a:fld>
            <a:endParaRPr lang="en-US"/>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1146175" y="685800"/>
            <a:ext cx="4570413" cy="3429000"/>
          </a:xfrm>
          <a:ln/>
        </p:spPr>
      </p:sp>
      <p:sp>
        <p:nvSpPr>
          <p:cNvPr id="19459" name="Rectangle 3"/>
          <p:cNvSpPr>
            <a:spLocks noGrp="1" noChangeArrowheads="1"/>
          </p:cNvSpPr>
          <p:nvPr>
            <p:ph type="body" idx="1"/>
          </p:nvPr>
        </p:nvSpPr>
        <p:spPr>
          <a:xfrm>
            <a:off x="915541" y="4342220"/>
            <a:ext cx="5026920" cy="4115586"/>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46175" y="685800"/>
            <a:ext cx="4570413" cy="3429000"/>
          </a:xfrm>
          <a:ln/>
        </p:spPr>
      </p:sp>
      <p:sp>
        <p:nvSpPr>
          <p:cNvPr id="21507" name="Rectangle 3"/>
          <p:cNvSpPr>
            <a:spLocks noGrp="1" noChangeArrowheads="1"/>
          </p:cNvSpPr>
          <p:nvPr>
            <p:ph type="body" idx="1"/>
          </p:nvPr>
        </p:nvSpPr>
        <p:spPr>
          <a:xfrm>
            <a:off x="915541" y="4342220"/>
            <a:ext cx="5026920" cy="4115586"/>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solidFill>
                  <a:srgbClr val="FFCC00"/>
                </a:solidFill>
              </a:rPr>
              <a:t>Steel being made at Cleveland  and Indiana Harbor Works steel plants. </a:t>
            </a:r>
          </a:p>
          <a:p>
            <a:endParaRPr lang="en-US">
              <a:solidFill>
                <a:srgbClr val="FFCC00"/>
              </a:solidFill>
            </a:endParaRPr>
          </a:p>
          <a:p>
            <a:r>
              <a:rPr lang="en-US">
                <a:solidFill>
                  <a:srgbClr val="FFCC00"/>
                </a:solidFill>
              </a:rPr>
              <a:t>Ultra-low carbon steel is easier to form and has better electrical characteristics.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46175" y="685800"/>
            <a:ext cx="4570413" cy="3429000"/>
          </a:xfrm>
          <a:ln/>
        </p:spPr>
      </p:sp>
      <p:sp>
        <p:nvSpPr>
          <p:cNvPr id="23555" name="Rectangle 3"/>
          <p:cNvSpPr>
            <a:spLocks noGrp="1" noChangeArrowheads="1"/>
          </p:cNvSpPr>
          <p:nvPr>
            <p:ph type="body" idx="1"/>
          </p:nvPr>
        </p:nvSpPr>
        <p:spPr>
          <a:xfrm>
            <a:off x="915541" y="4342220"/>
            <a:ext cx="5026920" cy="4115586"/>
          </a:xfrm>
        </p:spPr>
        <p:txBody>
          <a:bodyPr/>
          <a:lstStyle/>
          <a:p>
            <a:r>
              <a:rPr lang="en-US" sz="900" dirty="0"/>
              <a:t>Two of three states of matter </a:t>
            </a:r>
            <a:br>
              <a:rPr lang="en-US" sz="900" dirty="0"/>
            </a:br>
            <a:r>
              <a:rPr lang="en-US" sz="900" dirty="0"/>
              <a:t>are fluids. </a:t>
            </a:r>
          </a:p>
          <a:p>
            <a:pPr lvl="1"/>
            <a:r>
              <a:rPr lang="en-US" sz="900" dirty="0"/>
              <a:t>gases and liquids</a:t>
            </a:r>
          </a:p>
          <a:p>
            <a:endParaRPr lang="en-US" sz="900" dirty="0"/>
          </a:p>
          <a:p>
            <a:r>
              <a:rPr lang="en-US" sz="900" dirty="0"/>
              <a:t>Solids can behave like fluids under many conditions. </a:t>
            </a:r>
          </a:p>
          <a:p>
            <a:pPr lvl="1"/>
            <a:r>
              <a:rPr lang="en-US" sz="900" dirty="0"/>
              <a:t>Sand pours and conforms to a container’s shape.</a:t>
            </a:r>
          </a:p>
          <a:p>
            <a:pPr lvl="1"/>
            <a:endParaRPr lang="en-US" sz="1000" dirty="0"/>
          </a:p>
          <a:p>
            <a:r>
              <a:rPr lang="en-US" sz="900" dirty="0"/>
              <a:t>Earth’s atmosphere contains fluids. </a:t>
            </a:r>
          </a:p>
          <a:p>
            <a:pPr lvl="1"/>
            <a:r>
              <a:rPr lang="en-US" sz="900" dirty="0"/>
              <a:t>oxygen, </a:t>
            </a:r>
            <a:r>
              <a:rPr lang="en-US" sz="1000" dirty="0"/>
              <a:t>water vapor, </a:t>
            </a:r>
            <a:r>
              <a:rPr lang="en-US" sz="900" dirty="0"/>
              <a:t>ozone, etc.</a:t>
            </a:r>
            <a:r>
              <a:rPr lang="en-US" sz="800" dirty="0"/>
              <a:t> </a:t>
            </a:r>
          </a:p>
          <a:p>
            <a:pPr lvl="1"/>
            <a:endParaRPr lang="en-US" sz="800" dirty="0"/>
          </a:p>
          <a:p>
            <a:r>
              <a:rPr lang="en-US" sz="900" dirty="0"/>
              <a:t>Profitable industries are based on fluids. </a:t>
            </a:r>
          </a:p>
          <a:p>
            <a:pPr lvl="1"/>
            <a:r>
              <a:rPr lang="en-US" sz="900" dirty="0"/>
              <a:t>water purification and dams</a:t>
            </a:r>
          </a:p>
          <a:p>
            <a:pPr lvl="1"/>
            <a:r>
              <a:rPr lang="en-US" sz="900" dirty="0"/>
              <a:t>air circulation, heating and cooling</a:t>
            </a:r>
          </a:p>
          <a:p>
            <a:endParaRPr lang="en-US" sz="900" dirty="0"/>
          </a:p>
          <a:p>
            <a:r>
              <a:rPr lang="en-US" sz="900" dirty="0"/>
              <a:t>Models and equations can predict the behavior of fluids.</a:t>
            </a:r>
          </a:p>
          <a:p>
            <a:endParaRPr lang="en-US" sz="900" dirty="0"/>
          </a:p>
          <a:p>
            <a:r>
              <a:rPr lang="en-US" sz="900" dirty="0"/>
              <a:t>The human body is 80% water.</a:t>
            </a:r>
          </a:p>
          <a:p>
            <a:endParaRPr lang="en-US" sz="900" dirty="0"/>
          </a:p>
          <a:p>
            <a:pPr lvl="1"/>
            <a:endParaRPr lang="en-US" sz="800" dirty="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C891EE-421F-459E-9F86-4BC359BF89E1}" type="slidenum">
              <a:rPr lang="ar-SA"/>
              <a:pPr/>
              <a:t>12</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146175" y="685800"/>
            <a:ext cx="4570413" cy="3429000"/>
          </a:xfrm>
          <a:ln/>
        </p:spPr>
      </p:sp>
      <p:sp>
        <p:nvSpPr>
          <p:cNvPr id="27651" name="Rectangle 3"/>
          <p:cNvSpPr>
            <a:spLocks noGrp="1" noChangeArrowheads="1"/>
          </p:cNvSpPr>
          <p:nvPr>
            <p:ph type="body" idx="1"/>
          </p:nvPr>
        </p:nvSpPr>
        <p:spPr>
          <a:xfrm>
            <a:off x="915541" y="4342220"/>
            <a:ext cx="5026920" cy="4115586"/>
          </a:xfrm>
        </p:spPr>
        <p:txBody>
          <a:bodyPr/>
          <a:lstStyle/>
          <a:p>
            <a:r>
              <a:rPr lang="en-US" dirty="0"/>
              <a:t>Fluids researchers seeks insight into:</a:t>
            </a:r>
          </a:p>
          <a:p>
            <a:pPr lvl="1">
              <a:lnSpc>
                <a:spcPct val="80000"/>
              </a:lnSpc>
            </a:pPr>
            <a:r>
              <a:rPr lang="en-US" sz="1000" dirty="0"/>
              <a:t>Fluid reaction to energy (like heat and light). </a:t>
            </a:r>
          </a:p>
          <a:p>
            <a:pPr lvl="1">
              <a:lnSpc>
                <a:spcPct val="80000"/>
              </a:lnSpc>
            </a:pPr>
            <a:endParaRPr lang="en-US" sz="1000" dirty="0"/>
          </a:p>
          <a:p>
            <a:pPr lvl="1">
              <a:lnSpc>
                <a:spcPct val="80000"/>
              </a:lnSpc>
            </a:pPr>
            <a:r>
              <a:rPr lang="en-US" sz="1000" dirty="0"/>
              <a:t>Fluids containing particles and gas bubbles.</a:t>
            </a:r>
          </a:p>
          <a:p>
            <a:pPr lvl="1">
              <a:lnSpc>
                <a:spcPct val="80000"/>
              </a:lnSpc>
            </a:pPr>
            <a:endParaRPr lang="en-US" sz="1000" dirty="0"/>
          </a:p>
          <a:p>
            <a:pPr lvl="1">
              <a:lnSpc>
                <a:spcPct val="80000"/>
              </a:lnSpc>
            </a:pPr>
            <a:r>
              <a:rPr lang="en-US" sz="1000" dirty="0"/>
              <a:t>Fluids interacting with solid boundaries (like tank walls, contact lines, and sharp corners).</a:t>
            </a:r>
          </a:p>
          <a:p>
            <a:pPr lvl="1">
              <a:lnSpc>
                <a:spcPct val="80000"/>
              </a:lnSpc>
            </a:pPr>
            <a:endParaRPr lang="en-US" sz="1000" dirty="0"/>
          </a:p>
          <a:p>
            <a:pPr lvl="1">
              <a:lnSpc>
                <a:spcPct val="80000"/>
              </a:lnSpc>
            </a:pPr>
            <a:r>
              <a:rPr lang="en-US" sz="1000" dirty="0"/>
              <a:t>Fluids changing phases (gas to liquid to solid).</a:t>
            </a:r>
          </a:p>
          <a:p>
            <a:pPr lvl="1">
              <a:lnSpc>
                <a:spcPct val="80000"/>
              </a:lnSpc>
            </a:pPr>
            <a:endParaRPr lang="en-US" sz="1000" dirty="0"/>
          </a:p>
          <a:p>
            <a:pPr lvl="1">
              <a:lnSpc>
                <a:spcPct val="80000"/>
              </a:lnSpc>
            </a:pPr>
            <a:r>
              <a:rPr lang="en-US" sz="1000" dirty="0"/>
              <a:t>Equations and models to predict motions.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0B0182A-FF9C-4EBF-B184-4E69DF8057A8}" type="datetime1">
              <a:rPr lang="en-US" smtClean="0"/>
              <a:pPr/>
              <a:t>2/11/2013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D5C9408-1918-4FCE-8737-5C5B0184394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F65215-2DA2-4551-B3BA-51CE7E5F4A4E}" type="datetime1">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C9408-1918-4FCE-8737-5C5B018439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B4F092-2DE7-4224-88A1-4E63B4E6A94E}" type="datetime1">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C9408-1918-4FCE-8737-5C5B018439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9C82748-DC0F-4D73-B824-0035432A2EE7}" type="datetime1">
              <a:rPr lang="en-US" smtClean="0"/>
              <a:pPr/>
              <a:t>2/11/2013</a:t>
            </a:fld>
            <a:endParaRPr lang="en-US"/>
          </a:p>
        </p:txBody>
      </p:sp>
      <p:sp>
        <p:nvSpPr>
          <p:cNvPr id="9" name="Slide Number Placeholder 8"/>
          <p:cNvSpPr>
            <a:spLocks noGrp="1"/>
          </p:cNvSpPr>
          <p:nvPr>
            <p:ph type="sldNum" sz="quarter" idx="15"/>
          </p:nvPr>
        </p:nvSpPr>
        <p:spPr/>
        <p:txBody>
          <a:bodyPr rtlCol="0"/>
          <a:lstStyle/>
          <a:p>
            <a:fld id="{5D5C9408-1918-4FCE-8737-5C5B0184394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CDFFECC-F34B-4FFF-8CCA-C0D795F39809}" type="datetime1">
              <a:rPr lang="en-US" smtClean="0"/>
              <a:pPr/>
              <a:t>2/11/2013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D5C9408-1918-4FCE-8737-5C5B0184394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A066920-4BE1-40AD-A16A-32BB95D90C63}" type="datetime1">
              <a:rPr lang="en-US" smtClean="0"/>
              <a:pPr/>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C9408-1918-4FCE-8737-5C5B0184394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FBDDEF7-B914-4532-9536-B96776A8D194}" type="datetime1">
              <a:rPr lang="en-US" smtClean="0"/>
              <a:pPr/>
              <a:t>2/11/2013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5C9408-1918-4FCE-8737-5C5B0184394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3765D1E-0D98-4E39-A03A-B7397E3E56CB}" type="datetime1">
              <a:rPr lang="en-US" smtClean="0"/>
              <a:pPr/>
              <a:t>2/11/2013</a:t>
            </a:fld>
            <a:endParaRPr lang="en-US"/>
          </a:p>
        </p:txBody>
      </p:sp>
      <p:sp>
        <p:nvSpPr>
          <p:cNvPr id="7" name="Slide Number Placeholder 6"/>
          <p:cNvSpPr>
            <a:spLocks noGrp="1"/>
          </p:cNvSpPr>
          <p:nvPr>
            <p:ph type="sldNum" sz="quarter" idx="11"/>
          </p:nvPr>
        </p:nvSpPr>
        <p:spPr/>
        <p:txBody>
          <a:bodyPr rtlCol="0"/>
          <a:lstStyle/>
          <a:p>
            <a:fld id="{5D5C9408-1918-4FCE-8737-5C5B0184394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930E3-B3B4-4916-B5F3-9B9E227422F3}" type="datetime1">
              <a:rPr lang="en-US" smtClean="0"/>
              <a:pPr/>
              <a:t>2/11/2013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5C9408-1918-4FCE-8737-5C5B018439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DEE782C-FFE0-4F9C-B56B-1AD3C708D4AE}" type="datetime1">
              <a:rPr lang="en-US" smtClean="0"/>
              <a:pPr/>
              <a:t>2/11/2013</a:t>
            </a:fld>
            <a:endParaRPr lang="en-US"/>
          </a:p>
        </p:txBody>
      </p:sp>
      <p:sp>
        <p:nvSpPr>
          <p:cNvPr id="22" name="Slide Number Placeholder 21"/>
          <p:cNvSpPr>
            <a:spLocks noGrp="1"/>
          </p:cNvSpPr>
          <p:nvPr>
            <p:ph type="sldNum" sz="quarter" idx="15"/>
          </p:nvPr>
        </p:nvSpPr>
        <p:spPr/>
        <p:txBody>
          <a:bodyPr rtlCol="0"/>
          <a:lstStyle/>
          <a:p>
            <a:fld id="{5D5C9408-1918-4FCE-8737-5C5B0184394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8BAA1CF-8C80-4C8F-8A0E-0599C5F6AA6F}" type="datetime1">
              <a:rPr lang="en-US" smtClean="0"/>
              <a:pPr/>
              <a:t>2/11/2013</a:t>
            </a:fld>
            <a:endParaRPr lang="en-US"/>
          </a:p>
        </p:txBody>
      </p:sp>
      <p:sp>
        <p:nvSpPr>
          <p:cNvPr id="18" name="Slide Number Placeholder 17"/>
          <p:cNvSpPr>
            <a:spLocks noGrp="1"/>
          </p:cNvSpPr>
          <p:nvPr>
            <p:ph type="sldNum" sz="quarter" idx="11"/>
          </p:nvPr>
        </p:nvSpPr>
        <p:spPr/>
        <p:txBody>
          <a:bodyPr rtlCol="0"/>
          <a:lstStyle/>
          <a:p>
            <a:fld id="{5D5C9408-1918-4FCE-8737-5C5B0184394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B447162-9563-4D8A-B050-BBA8555DC018}" type="datetime1">
              <a:rPr lang="en-US" smtClean="0"/>
              <a:pPr/>
              <a:t>2/11/2013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D5C9408-1918-4FCE-8737-5C5B0184394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12"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6.xml"/><Relationship Id="rId1" Type="http://schemas.openxmlformats.org/officeDocument/2006/relationships/video" Target="file:///C:\Users\Owner\Desktop\Fluid%20Mechanics\Fluid-MEP-290\Lectures-modi\&#1575;&#1604;&#1593;&#1589;&#1585;%20&#1575;&#1604;&#1584;&#1607;&#1576;&#1609;%20&#1604;&#1593;&#1604;&#1605;&#1575;&#1569;%20&#1575;&#1604;&#1605;&#1587;&#1604;&#1605;&#1610;&#1606;.mov"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bwMode="auto">
          <a:xfrm>
            <a:off x="2057400" y="2362200"/>
            <a:ext cx="6781800" cy="2514600"/>
          </a:xfrm>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en-US" sz="4900" dirty="0">
                <a:solidFill>
                  <a:schemeClr val="tx2">
                    <a:lumMod val="60000"/>
                    <a:lumOff val="40000"/>
                  </a:schemeClr>
                </a:solidFill>
                <a:latin typeface="Century Gothic" pitchFamily="34" charset="0"/>
              </a:rPr>
              <a:t>Fluid Mechanics</a:t>
            </a:r>
            <a:r>
              <a:rPr lang="en-US" sz="8000" b="1" dirty="0">
                <a:solidFill>
                  <a:schemeClr val="tx2">
                    <a:lumMod val="60000"/>
                    <a:lumOff val="40000"/>
                  </a:schemeClr>
                </a:solidFill>
                <a:latin typeface="Monotype Corsiva" pitchFamily="66" charset="0"/>
              </a:rPr>
              <a:t/>
            </a:r>
            <a:br>
              <a:rPr lang="en-US" sz="8000" b="1" dirty="0">
                <a:solidFill>
                  <a:schemeClr val="tx2">
                    <a:lumMod val="60000"/>
                    <a:lumOff val="40000"/>
                  </a:schemeClr>
                </a:solidFill>
                <a:latin typeface="Monotype Corsiva" pitchFamily="66" charset="0"/>
              </a:rPr>
            </a:br>
            <a:r>
              <a:rPr lang="en-US" sz="4000" dirty="0">
                <a:solidFill>
                  <a:schemeClr val="tx2">
                    <a:lumMod val="60000"/>
                    <a:lumOff val="40000"/>
                  </a:schemeClr>
                </a:solidFill>
                <a:latin typeface="Century Gothic" pitchFamily="34" charset="0"/>
              </a:rPr>
              <a:t>MEP </a:t>
            </a:r>
            <a:r>
              <a:rPr lang="en-US" sz="4000" dirty="0" smtClean="0">
                <a:solidFill>
                  <a:schemeClr val="tx2">
                    <a:lumMod val="60000"/>
                    <a:lumOff val="40000"/>
                  </a:schemeClr>
                </a:solidFill>
                <a:latin typeface="Century Gothic" pitchFamily="34" charset="0"/>
              </a:rPr>
              <a:t>290</a:t>
            </a:r>
            <a:r>
              <a:rPr lang="en-US" sz="6000" dirty="0" smtClean="0">
                <a:solidFill>
                  <a:schemeClr val="tx2">
                    <a:lumMod val="60000"/>
                    <a:lumOff val="40000"/>
                  </a:schemeClr>
                </a:solidFill>
                <a:latin typeface="Century Gothic" pitchFamily="34" charset="0"/>
              </a:rPr>
              <a:t/>
            </a:r>
            <a:br>
              <a:rPr lang="en-US" sz="6000" dirty="0" smtClean="0">
                <a:solidFill>
                  <a:schemeClr val="tx2">
                    <a:lumMod val="60000"/>
                    <a:lumOff val="40000"/>
                  </a:schemeClr>
                </a:solidFill>
                <a:latin typeface="Century Gothic" pitchFamily="34" charset="0"/>
              </a:rPr>
            </a:br>
            <a:r>
              <a:rPr lang="en-US" sz="2700" dirty="0" smtClean="0">
                <a:solidFill>
                  <a:srgbClr val="FF0000"/>
                </a:solidFill>
                <a:latin typeface="Century Gothic" pitchFamily="34" charset="0"/>
              </a:rPr>
              <a:t>2 </a:t>
            </a:r>
            <a:r>
              <a:rPr lang="en-US" sz="2700" baseline="30000" dirty="0" smtClean="0">
                <a:solidFill>
                  <a:srgbClr val="FF0000"/>
                </a:solidFill>
                <a:latin typeface="Century Gothic" pitchFamily="34" charset="0"/>
              </a:rPr>
              <a:t>ND</a:t>
            </a:r>
            <a:r>
              <a:rPr lang="en-US" sz="2700" dirty="0" smtClean="0">
                <a:solidFill>
                  <a:srgbClr val="FF0000"/>
                </a:solidFill>
                <a:latin typeface="Century Gothic" pitchFamily="34" charset="0"/>
              </a:rPr>
              <a:t> </a:t>
            </a:r>
            <a:r>
              <a:rPr lang="en-US" sz="2700" dirty="0" smtClean="0">
                <a:solidFill>
                  <a:srgbClr val="FF0000"/>
                </a:solidFill>
                <a:latin typeface="Century Gothic" pitchFamily="34" charset="0"/>
              </a:rPr>
              <a:t>semester 1434 H</a:t>
            </a:r>
            <a:r>
              <a:rPr lang="en-US" sz="2700" dirty="0" smtClean="0">
                <a:solidFill>
                  <a:srgbClr val="FF0000"/>
                </a:solidFill>
              </a:rPr>
              <a:t> </a:t>
            </a:r>
            <a:r>
              <a:rPr lang="en-US" sz="7200" dirty="0" smtClean="0">
                <a:solidFill>
                  <a:schemeClr val="tx2">
                    <a:lumMod val="60000"/>
                    <a:lumOff val="40000"/>
                  </a:schemeClr>
                </a:solidFill>
              </a:rPr>
              <a:t/>
            </a:r>
            <a:br>
              <a:rPr lang="en-US" sz="7200" dirty="0" smtClean="0">
                <a:solidFill>
                  <a:schemeClr val="tx2">
                    <a:lumMod val="60000"/>
                    <a:lumOff val="40000"/>
                  </a:schemeClr>
                </a:solidFill>
              </a:rPr>
            </a:br>
            <a:r>
              <a:rPr lang="en-US" sz="7200" dirty="0" smtClean="0">
                <a:solidFill>
                  <a:schemeClr val="tx2">
                    <a:lumMod val="60000"/>
                    <a:lumOff val="40000"/>
                  </a:schemeClr>
                </a:solidFill>
              </a:rPr>
              <a:t/>
            </a:r>
            <a:br>
              <a:rPr lang="en-US" sz="7200" dirty="0" smtClean="0">
                <a:solidFill>
                  <a:schemeClr val="tx2">
                    <a:lumMod val="60000"/>
                    <a:lumOff val="40000"/>
                  </a:schemeClr>
                </a:solidFill>
              </a:rPr>
            </a:br>
            <a:r>
              <a:rPr lang="en-US" sz="2700" b="1" dirty="0" smtClean="0">
                <a:solidFill>
                  <a:schemeClr val="tx2">
                    <a:lumMod val="60000"/>
                    <a:lumOff val="40000"/>
                  </a:schemeClr>
                </a:solidFill>
                <a:latin typeface="Times New Roman" pitchFamily="18" charset="0"/>
                <a:cs typeface="Times New Roman" pitchFamily="18" charset="0"/>
              </a:rPr>
              <a:t>Course Instructor: </a:t>
            </a:r>
            <a:r>
              <a:rPr lang="en-US" sz="2700" b="1" dirty="0" smtClean="0">
                <a:solidFill>
                  <a:srgbClr val="FF0000"/>
                </a:solidFill>
                <a:latin typeface="Times New Roman" pitchFamily="18" charset="0"/>
                <a:cs typeface="Times New Roman" pitchFamily="18" charset="0"/>
              </a:rPr>
              <a:t>Dr. Mohamed </a:t>
            </a:r>
            <a:r>
              <a:rPr lang="en-US" sz="2700" b="1" dirty="0" err="1" smtClean="0">
                <a:solidFill>
                  <a:srgbClr val="FF0000"/>
                </a:solidFill>
                <a:latin typeface="Times New Roman" pitchFamily="18" charset="0"/>
                <a:cs typeface="Times New Roman" pitchFamily="18" charset="0"/>
              </a:rPr>
              <a:t>Fekry</a:t>
            </a:r>
            <a:r>
              <a:rPr lang="en-US" sz="2700" b="1" dirty="0" smtClean="0">
                <a:solidFill>
                  <a:schemeClr val="tx2">
                    <a:lumMod val="60000"/>
                    <a:lumOff val="40000"/>
                  </a:schemeClr>
                </a:solidFill>
                <a:latin typeface="Times New Roman" pitchFamily="18" charset="0"/>
                <a:cs typeface="Times New Roman" pitchFamily="18" charset="0"/>
              </a:rPr>
              <a:t/>
            </a:r>
            <a:br>
              <a:rPr lang="en-US" sz="2700" b="1" dirty="0" smtClean="0">
                <a:solidFill>
                  <a:schemeClr val="tx2">
                    <a:lumMod val="60000"/>
                    <a:lumOff val="40000"/>
                  </a:schemeClr>
                </a:solidFill>
                <a:latin typeface="Times New Roman" pitchFamily="18" charset="0"/>
                <a:cs typeface="Times New Roman" pitchFamily="18" charset="0"/>
              </a:rPr>
            </a:br>
            <a:r>
              <a:rPr lang="en-US" sz="2700" b="1" dirty="0" smtClean="0">
                <a:solidFill>
                  <a:schemeClr val="tx2">
                    <a:lumMod val="60000"/>
                    <a:lumOff val="40000"/>
                  </a:schemeClr>
                </a:solidFill>
                <a:latin typeface="Times New Roman" pitchFamily="18" charset="0"/>
                <a:cs typeface="Times New Roman" pitchFamily="18" charset="0"/>
              </a:rPr>
              <a:t>Course Associate: </a:t>
            </a:r>
            <a:r>
              <a:rPr lang="en-US" sz="2700" b="1" dirty="0" smtClean="0">
                <a:solidFill>
                  <a:srgbClr val="FF0000"/>
                </a:solidFill>
                <a:latin typeface="Times New Roman" pitchFamily="18" charset="0"/>
                <a:cs typeface="Times New Roman" pitchFamily="18" charset="0"/>
              </a:rPr>
              <a:t>Eng. </a:t>
            </a:r>
            <a:r>
              <a:rPr lang="en-US" sz="2700" b="1" dirty="0" err="1" smtClean="0">
                <a:solidFill>
                  <a:srgbClr val="FF0000"/>
                </a:solidFill>
                <a:latin typeface="Times New Roman" pitchFamily="18" charset="0"/>
                <a:cs typeface="Times New Roman" pitchFamily="18" charset="0"/>
              </a:rPr>
              <a:t>Asif</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Zu</a:t>
            </a:r>
            <a:r>
              <a:rPr lang="en-US" sz="2700" b="1" dirty="0" smtClean="0">
                <a:solidFill>
                  <a:srgbClr val="FF0000"/>
                </a:solidFill>
                <a:latin typeface="Times New Roman" pitchFamily="18" charset="0"/>
                <a:cs typeface="Times New Roman" pitchFamily="18" charset="0"/>
              </a:rPr>
              <a:t> </a:t>
            </a:r>
            <a:r>
              <a:rPr lang="en-US" sz="2700" b="1" dirty="0" err="1" smtClean="0">
                <a:solidFill>
                  <a:srgbClr val="FF0000"/>
                </a:solidFill>
                <a:latin typeface="Times New Roman" pitchFamily="18" charset="0"/>
                <a:cs typeface="Times New Roman" pitchFamily="18" charset="0"/>
              </a:rPr>
              <a:t>Zaman</a:t>
            </a:r>
            <a:endParaRPr lang="en-US" sz="2700" b="1" dirty="0">
              <a:solidFill>
                <a:srgbClr val="FF0000"/>
              </a:solidFill>
              <a:latin typeface="Times New Roman" pitchFamily="18" charset="0"/>
              <a:cs typeface="Times New Roman" pitchFamily="18" charset="0"/>
            </a:endParaRPr>
          </a:p>
        </p:txBody>
      </p:sp>
      <p:sp>
        <p:nvSpPr>
          <p:cNvPr id="16388" name="Text Box 4"/>
          <p:cNvSpPr txBox="1">
            <a:spLocks noChangeArrowheads="1"/>
          </p:cNvSpPr>
          <p:nvPr/>
        </p:nvSpPr>
        <p:spPr bwMode="auto">
          <a:xfrm>
            <a:off x="4343400" y="6172200"/>
            <a:ext cx="3124200" cy="304800"/>
          </a:xfrm>
          <a:prstGeom prst="rect">
            <a:avLst/>
          </a:prstGeom>
          <a:noFill/>
          <a:ln w="9525">
            <a:noFill/>
            <a:miter lim="800000"/>
            <a:headEnd/>
            <a:tailEnd/>
          </a:ln>
          <a:effectLst/>
        </p:spPr>
        <p:txBody>
          <a:bodyPr>
            <a:spAutoFit/>
          </a:bodyPr>
          <a:lstStyle/>
          <a:p>
            <a:pPr algn="r">
              <a:spcBef>
                <a:spcPct val="50000"/>
              </a:spcBef>
            </a:pPr>
            <a:r>
              <a:rPr lang="en-US" sz="1400" b="1" i="1">
                <a:solidFill>
                  <a:schemeClr val="bg1"/>
                </a:solidFill>
              </a:rPr>
              <a:t>1/18</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r>
              <a:rPr lang="en-US" sz="4000" b="1" u="sng" dirty="0">
                <a:solidFill>
                  <a:schemeClr val="tx2">
                    <a:lumMod val="60000"/>
                    <a:lumOff val="40000"/>
                  </a:schemeClr>
                </a:solidFill>
                <a:latin typeface="Times New Roman" pitchFamily="18" charset="0"/>
                <a:cs typeface="Times New Roman" pitchFamily="18" charset="0"/>
              </a:rPr>
              <a:t>Fluid Mechanics</a:t>
            </a:r>
          </a:p>
        </p:txBody>
      </p:sp>
      <p:sp>
        <p:nvSpPr>
          <p:cNvPr id="59395" name="Rectangle 3"/>
          <p:cNvSpPr>
            <a:spLocks noGrp="1" noChangeArrowheads="1"/>
          </p:cNvSpPr>
          <p:nvPr>
            <p:ph sz="quarter"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4000" dirty="0">
                <a:solidFill>
                  <a:srgbClr val="FF0000"/>
                </a:solidFill>
              </a:rPr>
              <a:t>Fluid mechanics </a:t>
            </a:r>
            <a:r>
              <a:rPr lang="en-US" sz="4000" dirty="0"/>
              <a:t>deals with the behavior of fluids at</a:t>
            </a:r>
          </a:p>
          <a:p>
            <a:pPr>
              <a:buFontTx/>
              <a:buNone/>
            </a:pPr>
            <a:r>
              <a:rPr lang="en-US" sz="4000" dirty="0"/>
              <a:t> rest ( </a:t>
            </a:r>
            <a:r>
              <a:rPr lang="en-US" sz="4000" dirty="0">
                <a:solidFill>
                  <a:srgbClr val="0070C0"/>
                </a:solidFill>
              </a:rPr>
              <a:t>Fluid statics </a:t>
            </a:r>
            <a:r>
              <a:rPr lang="en-US" sz="4000" dirty="0"/>
              <a:t>) </a:t>
            </a:r>
          </a:p>
          <a:p>
            <a:pPr>
              <a:buFontTx/>
              <a:buNone/>
            </a:pPr>
            <a:r>
              <a:rPr lang="en-US" sz="4000" dirty="0"/>
              <a:t>and in motion ( </a:t>
            </a:r>
            <a:r>
              <a:rPr lang="en-US" sz="4000" dirty="0">
                <a:solidFill>
                  <a:schemeClr val="hlink"/>
                </a:solidFill>
              </a:rPr>
              <a:t>Fluid dynamics</a:t>
            </a:r>
            <a:r>
              <a:rPr lang="en-US" sz="4000" dirty="0"/>
              <a:t> ) </a:t>
            </a:r>
          </a:p>
        </p:txBody>
      </p:sp>
      <p:sp>
        <p:nvSpPr>
          <p:cNvPr id="4" name="Slide Number Placeholder 3"/>
          <p:cNvSpPr>
            <a:spLocks noGrp="1"/>
          </p:cNvSpPr>
          <p:nvPr>
            <p:ph type="sldNum" sz="quarter" idx="15"/>
          </p:nvPr>
        </p:nvSpPr>
        <p:spPr/>
        <p:txBody>
          <a:bodyPr/>
          <a:lstStyle/>
          <a:p>
            <a:fld id="{5D5C9408-1918-4FCE-8737-5C5B0184394D}"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685800" y="762000"/>
            <a:ext cx="7772400" cy="1143000"/>
          </a:xfrm>
          <a:noFill/>
          <a:ln>
            <a:miter lim="800000"/>
            <a:headEnd/>
            <a:tailEnd/>
          </a:ln>
        </p:spPr>
        <p:txBody>
          <a:bodyPr vert="horz" wrap="square" lIns="91440" tIns="45720" rIns="91440" bIns="45720" numCol="1" anchor="t" anchorCtr="0" compatLnSpc="1">
            <a:prstTxWarp prst="textNoShape">
              <a:avLst/>
            </a:prstTxWarp>
          </a:bodyPr>
          <a:lstStyle/>
          <a:p>
            <a:r>
              <a:rPr lang="en-US" b="1" u="sng" dirty="0">
                <a:solidFill>
                  <a:srgbClr val="FF0000"/>
                </a:solidFill>
              </a:rPr>
              <a:t>Why Study Fluids?</a:t>
            </a:r>
          </a:p>
        </p:txBody>
      </p:sp>
      <p:sp>
        <p:nvSpPr>
          <p:cNvPr id="22531" name="Rectangle 3"/>
          <p:cNvSpPr>
            <a:spLocks noGrp="1" noChangeArrowheads="1"/>
          </p:cNvSpPr>
          <p:nvPr>
            <p:ph sz="quarter" idx="1"/>
          </p:nvPr>
        </p:nvSpPr>
        <p:spPr bwMode="auto">
          <a:xfrm>
            <a:off x="762000" y="1524000"/>
            <a:ext cx="7315200" cy="4114800"/>
          </a:xfrm>
          <a:noFill/>
          <a:ln>
            <a:miter lim="800000"/>
            <a:headEnd/>
            <a:tailEnd/>
          </a:ln>
        </p:spPr>
        <p:txBody>
          <a:bodyPr vert="horz" wrap="square" lIns="91440" tIns="45720" rIns="91440" bIns="45720" numCol="1" anchor="t" anchorCtr="0" compatLnSpc="1">
            <a:prstTxWarp prst="textNoShape">
              <a:avLst/>
            </a:prstTxWarp>
          </a:bodyPr>
          <a:lstStyle/>
          <a:p>
            <a:pPr marL="346075" indent="-346075">
              <a:buFont typeface="Wingdings" pitchFamily="2" charset="2"/>
              <a:buChar char="v"/>
            </a:pPr>
            <a:r>
              <a:rPr lang="en-US" sz="2400" dirty="0">
                <a:latin typeface="Times New Roman" pitchFamily="18" charset="0"/>
              </a:rPr>
              <a:t>Two of three states of matter are fluids. </a:t>
            </a:r>
          </a:p>
          <a:p>
            <a:pPr marL="346075" indent="-346075">
              <a:buFont typeface="Wingdings" pitchFamily="2" charset="2"/>
              <a:buChar char="v"/>
            </a:pPr>
            <a:r>
              <a:rPr lang="en-US" sz="2400" dirty="0">
                <a:latin typeface="Times New Roman" pitchFamily="18" charset="0"/>
              </a:rPr>
              <a:t>Solids can behave like fluids under many conditions. </a:t>
            </a:r>
          </a:p>
          <a:p>
            <a:pPr marL="346075" indent="-346075">
              <a:buFont typeface="Wingdings" pitchFamily="2" charset="2"/>
              <a:buChar char="v"/>
            </a:pPr>
            <a:r>
              <a:rPr lang="en-US" sz="2400" dirty="0">
                <a:latin typeface="Times New Roman" pitchFamily="18" charset="0"/>
              </a:rPr>
              <a:t>Earth’s atmosphere contains fluids.</a:t>
            </a:r>
          </a:p>
          <a:p>
            <a:pPr marL="346075" indent="-346075">
              <a:buFont typeface="Wingdings" pitchFamily="2" charset="2"/>
              <a:buChar char="v"/>
            </a:pPr>
            <a:r>
              <a:rPr lang="en-US" sz="2400" dirty="0">
                <a:latin typeface="Times New Roman" pitchFamily="18" charset="0"/>
              </a:rPr>
              <a:t>Profitable industries are based on fluids. </a:t>
            </a:r>
          </a:p>
          <a:p>
            <a:pPr marL="346075" indent="-346075">
              <a:buFont typeface="Wingdings" pitchFamily="2" charset="2"/>
              <a:buChar char="v"/>
            </a:pPr>
            <a:r>
              <a:rPr lang="en-US" sz="2400" dirty="0">
                <a:latin typeface="Times New Roman" pitchFamily="18" charset="0"/>
              </a:rPr>
              <a:t>Models and equations can predict the behavior of fluids.</a:t>
            </a:r>
          </a:p>
          <a:p>
            <a:pPr marL="346075" indent="-346075">
              <a:buFont typeface="Wingdings" pitchFamily="2" charset="2"/>
              <a:buChar char="v"/>
            </a:pPr>
            <a:r>
              <a:rPr lang="en-US" sz="2400" dirty="0">
                <a:latin typeface="Times New Roman" pitchFamily="18" charset="0"/>
              </a:rPr>
              <a:t>The human body is 80% water.</a:t>
            </a:r>
            <a:r>
              <a:rPr lang="en-US" sz="2000" dirty="0">
                <a:latin typeface="Times New Roman" pitchFamily="18" charset="0"/>
              </a:rPr>
              <a:t> </a:t>
            </a:r>
            <a:endParaRPr lang="en-US" sz="1800" dirty="0">
              <a:solidFill>
                <a:schemeClr val="tx1"/>
              </a:solidFill>
              <a:latin typeface="Times New Roman" pitchFamily="18" charset="0"/>
            </a:endParaRPr>
          </a:p>
          <a:p>
            <a:pPr marL="346075" indent="-346075">
              <a:buFont typeface="Wingdings" pitchFamily="2" charset="2"/>
              <a:buChar char="v"/>
            </a:pPr>
            <a:endParaRPr lang="en-US" sz="2000" dirty="0">
              <a:solidFill>
                <a:schemeClr val="tx1"/>
              </a:solidFill>
              <a:latin typeface="Times New Roman" pitchFamily="18" charset="0"/>
            </a:endParaRPr>
          </a:p>
        </p:txBody>
      </p:sp>
      <p:sp>
        <p:nvSpPr>
          <p:cNvPr id="4" name="Slide Number Placeholder 3"/>
          <p:cNvSpPr>
            <a:spLocks noGrp="1"/>
          </p:cNvSpPr>
          <p:nvPr>
            <p:ph type="sldNum" sz="quarter" idx="12"/>
          </p:nvPr>
        </p:nvSpPr>
        <p:spPr/>
        <p:txBody>
          <a:bodyPr/>
          <a:lstStyle/>
          <a:p>
            <a:fld id="{5D5C9408-1918-4FCE-8737-5C5B0184394D}"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050"/>
          <p:cNvSpPr>
            <a:spLocks noGrp="1" noChangeArrowheads="1"/>
          </p:cNvSpPr>
          <p:nvPr>
            <p:ph type="title"/>
          </p:nvPr>
        </p:nvSpPr>
        <p:spPr/>
        <p:txBody>
          <a:bodyPr/>
          <a:lstStyle/>
          <a:p>
            <a:r>
              <a:rPr lang="en-US" b="1" u="sng" dirty="0">
                <a:solidFill>
                  <a:schemeClr val="tx1"/>
                </a:solidFill>
                <a:latin typeface="Dutch801 XBd BT" pitchFamily="18" charset="0"/>
              </a:rPr>
              <a:t>History</a:t>
            </a:r>
          </a:p>
        </p:txBody>
      </p:sp>
      <p:sp>
        <p:nvSpPr>
          <p:cNvPr id="96260" name="Rectangle 2052"/>
          <p:cNvSpPr>
            <a:spLocks noChangeArrowheads="1"/>
          </p:cNvSpPr>
          <p:nvPr/>
        </p:nvSpPr>
        <p:spPr bwMode="auto">
          <a:xfrm>
            <a:off x="1516063" y="609600"/>
            <a:ext cx="7419975" cy="1143000"/>
          </a:xfrm>
          <a:prstGeom prst="rect">
            <a:avLst/>
          </a:prstGeom>
          <a:noFill/>
          <a:ln w="9525">
            <a:noFill/>
            <a:miter lim="800000"/>
            <a:headEnd/>
            <a:tailEnd/>
          </a:ln>
          <a:effectLst/>
        </p:spPr>
        <p:txBody>
          <a:bodyPr anchor="b"/>
          <a:lstStyle/>
          <a:p>
            <a:pPr algn="ctr"/>
            <a:endParaRPr lang="en-US" sz="4400">
              <a:solidFill>
                <a:schemeClr val="tx2"/>
              </a:solidFill>
              <a:effectLst>
                <a:outerShdw blurRad="38100" dist="38100" dir="2700000" algn="tl">
                  <a:srgbClr val="000000"/>
                </a:outerShdw>
              </a:effectLst>
            </a:endParaRPr>
          </a:p>
        </p:txBody>
      </p:sp>
      <p:pic>
        <p:nvPicPr>
          <p:cNvPr id="96261" name="Picture 2053" descr="archimedes"/>
          <p:cNvPicPr>
            <a:picLocks noChangeAspect="1" noChangeArrowheads="1"/>
          </p:cNvPicPr>
          <p:nvPr/>
        </p:nvPicPr>
        <p:blipFill>
          <a:blip r:embed="rId3" cstate="print"/>
          <a:srcRect/>
          <a:stretch>
            <a:fillRect/>
          </a:stretch>
        </p:blipFill>
        <p:spPr bwMode="auto">
          <a:xfrm>
            <a:off x="609600" y="2133600"/>
            <a:ext cx="1089025" cy="1447800"/>
          </a:xfrm>
          <a:prstGeom prst="rect">
            <a:avLst/>
          </a:prstGeom>
          <a:noFill/>
        </p:spPr>
      </p:pic>
      <p:pic>
        <p:nvPicPr>
          <p:cNvPr id="96262" name="Picture 2054" descr="da vinci"/>
          <p:cNvPicPr>
            <a:picLocks noChangeAspect="1" noChangeArrowheads="1"/>
          </p:cNvPicPr>
          <p:nvPr/>
        </p:nvPicPr>
        <p:blipFill>
          <a:blip r:embed="rId4" cstate="print"/>
          <a:srcRect/>
          <a:stretch>
            <a:fillRect/>
          </a:stretch>
        </p:blipFill>
        <p:spPr bwMode="auto">
          <a:xfrm>
            <a:off x="2286000" y="2133600"/>
            <a:ext cx="947738" cy="1447800"/>
          </a:xfrm>
          <a:prstGeom prst="rect">
            <a:avLst/>
          </a:prstGeom>
          <a:noFill/>
        </p:spPr>
      </p:pic>
      <p:pic>
        <p:nvPicPr>
          <p:cNvPr id="96263" name="Picture 2055" descr="Newton"/>
          <p:cNvPicPr>
            <a:picLocks noChangeAspect="1" noChangeArrowheads="1"/>
          </p:cNvPicPr>
          <p:nvPr/>
        </p:nvPicPr>
        <p:blipFill>
          <a:blip r:embed="rId5" cstate="print"/>
          <a:srcRect/>
          <a:stretch>
            <a:fillRect/>
          </a:stretch>
        </p:blipFill>
        <p:spPr bwMode="auto">
          <a:xfrm>
            <a:off x="3657600" y="2133600"/>
            <a:ext cx="1144588" cy="1447800"/>
          </a:xfrm>
          <a:prstGeom prst="rect">
            <a:avLst/>
          </a:prstGeom>
          <a:noFill/>
        </p:spPr>
      </p:pic>
      <p:pic>
        <p:nvPicPr>
          <p:cNvPr id="96264" name="Picture 2056" descr="leibniz"/>
          <p:cNvPicPr>
            <a:picLocks noChangeAspect="1" noChangeArrowheads="1"/>
          </p:cNvPicPr>
          <p:nvPr/>
        </p:nvPicPr>
        <p:blipFill>
          <a:blip r:embed="rId6" cstate="print"/>
          <a:srcRect/>
          <a:stretch>
            <a:fillRect/>
          </a:stretch>
        </p:blipFill>
        <p:spPr bwMode="auto">
          <a:xfrm>
            <a:off x="5257800" y="2133600"/>
            <a:ext cx="1328738" cy="1447800"/>
          </a:xfrm>
          <a:prstGeom prst="rect">
            <a:avLst/>
          </a:prstGeom>
          <a:noFill/>
        </p:spPr>
      </p:pic>
      <p:pic>
        <p:nvPicPr>
          <p:cNvPr id="96265" name="Picture 2057" descr="euler"/>
          <p:cNvPicPr>
            <a:picLocks noChangeAspect="1" noChangeArrowheads="1"/>
          </p:cNvPicPr>
          <p:nvPr/>
        </p:nvPicPr>
        <p:blipFill>
          <a:blip r:embed="rId7" cstate="print"/>
          <a:srcRect/>
          <a:stretch>
            <a:fillRect/>
          </a:stretch>
        </p:blipFill>
        <p:spPr bwMode="auto">
          <a:xfrm>
            <a:off x="6938963" y="2133600"/>
            <a:ext cx="990600" cy="1447800"/>
          </a:xfrm>
          <a:prstGeom prst="rect">
            <a:avLst/>
          </a:prstGeom>
          <a:noFill/>
        </p:spPr>
      </p:pic>
      <p:pic>
        <p:nvPicPr>
          <p:cNvPr id="96266" name="Picture 2058" descr="bernoulli"/>
          <p:cNvPicPr>
            <a:picLocks noChangeAspect="1" noChangeArrowheads="1"/>
          </p:cNvPicPr>
          <p:nvPr/>
        </p:nvPicPr>
        <p:blipFill>
          <a:blip r:embed="rId8" cstate="print"/>
          <a:srcRect/>
          <a:stretch>
            <a:fillRect/>
          </a:stretch>
        </p:blipFill>
        <p:spPr bwMode="auto">
          <a:xfrm>
            <a:off x="609600" y="4114800"/>
            <a:ext cx="1189038" cy="1447800"/>
          </a:xfrm>
          <a:prstGeom prst="rect">
            <a:avLst/>
          </a:prstGeom>
          <a:noFill/>
        </p:spPr>
      </p:pic>
      <p:pic>
        <p:nvPicPr>
          <p:cNvPr id="96267" name="Picture 2059" descr="Navier"/>
          <p:cNvPicPr>
            <a:picLocks noChangeAspect="1" noChangeArrowheads="1"/>
          </p:cNvPicPr>
          <p:nvPr/>
        </p:nvPicPr>
        <p:blipFill>
          <a:blip r:embed="rId9" cstate="print"/>
          <a:srcRect/>
          <a:stretch>
            <a:fillRect/>
          </a:stretch>
        </p:blipFill>
        <p:spPr bwMode="auto">
          <a:xfrm>
            <a:off x="2133600" y="4114800"/>
            <a:ext cx="1189038" cy="1447800"/>
          </a:xfrm>
          <a:prstGeom prst="rect">
            <a:avLst/>
          </a:prstGeom>
          <a:noFill/>
        </p:spPr>
      </p:pic>
      <p:pic>
        <p:nvPicPr>
          <p:cNvPr id="96268" name="Picture 2060" descr="Stokes"/>
          <p:cNvPicPr>
            <a:picLocks noChangeAspect="1" noChangeArrowheads="1"/>
          </p:cNvPicPr>
          <p:nvPr/>
        </p:nvPicPr>
        <p:blipFill>
          <a:blip r:embed="rId10" cstate="print"/>
          <a:srcRect/>
          <a:stretch>
            <a:fillRect/>
          </a:stretch>
        </p:blipFill>
        <p:spPr bwMode="auto">
          <a:xfrm>
            <a:off x="3733800" y="4114800"/>
            <a:ext cx="1231900" cy="1447800"/>
          </a:xfrm>
          <a:prstGeom prst="rect">
            <a:avLst/>
          </a:prstGeom>
          <a:noFill/>
        </p:spPr>
      </p:pic>
      <p:pic>
        <p:nvPicPr>
          <p:cNvPr id="96269" name="Picture 2061" descr="reynolds"/>
          <p:cNvPicPr>
            <a:picLocks noChangeAspect="1" noChangeArrowheads="1"/>
          </p:cNvPicPr>
          <p:nvPr/>
        </p:nvPicPr>
        <p:blipFill>
          <a:blip r:embed="rId11" cstate="print"/>
          <a:srcRect/>
          <a:stretch>
            <a:fillRect/>
          </a:stretch>
        </p:blipFill>
        <p:spPr bwMode="auto">
          <a:xfrm>
            <a:off x="5334000" y="4114800"/>
            <a:ext cx="1193800" cy="1447800"/>
          </a:xfrm>
          <a:prstGeom prst="rect">
            <a:avLst/>
          </a:prstGeom>
          <a:noFill/>
        </p:spPr>
      </p:pic>
      <p:pic>
        <p:nvPicPr>
          <p:cNvPr id="96270" name="Picture 2062" descr="Prandtl"/>
          <p:cNvPicPr>
            <a:picLocks noChangeAspect="1" noChangeArrowheads="1"/>
          </p:cNvPicPr>
          <p:nvPr/>
        </p:nvPicPr>
        <p:blipFill>
          <a:blip r:embed="rId12" cstate="print"/>
          <a:srcRect/>
          <a:stretch>
            <a:fillRect/>
          </a:stretch>
        </p:blipFill>
        <p:spPr bwMode="auto">
          <a:xfrm>
            <a:off x="6858000" y="4114800"/>
            <a:ext cx="1104900" cy="1447800"/>
          </a:xfrm>
          <a:prstGeom prst="rect">
            <a:avLst/>
          </a:prstGeom>
          <a:noFill/>
        </p:spPr>
      </p:pic>
      <p:sp>
        <p:nvSpPr>
          <p:cNvPr id="96271" name="Text Box 2063"/>
          <p:cNvSpPr txBox="1">
            <a:spLocks noChangeArrowheads="1"/>
          </p:cNvSpPr>
          <p:nvPr/>
        </p:nvSpPr>
        <p:spPr bwMode="auto">
          <a:xfrm>
            <a:off x="533400" y="1524000"/>
            <a:ext cx="4854575" cy="457200"/>
          </a:xfrm>
          <a:prstGeom prst="rect">
            <a:avLst/>
          </a:prstGeom>
          <a:noFill/>
          <a:ln w="9525">
            <a:noFill/>
            <a:miter lim="800000"/>
            <a:headEnd/>
            <a:tailEnd/>
          </a:ln>
          <a:effectLst/>
        </p:spPr>
        <p:txBody>
          <a:bodyPr>
            <a:spAutoFit/>
          </a:bodyPr>
          <a:lstStyle/>
          <a:p>
            <a:pPr>
              <a:spcBef>
                <a:spcPct val="50000"/>
              </a:spcBef>
            </a:pPr>
            <a:r>
              <a:rPr lang="en-US" sz="2400" dirty="0"/>
              <a:t>Faces of Fluid Mechanics</a:t>
            </a:r>
          </a:p>
        </p:txBody>
      </p:sp>
      <p:sp>
        <p:nvSpPr>
          <p:cNvPr id="96272" name="Text Box 2064"/>
          <p:cNvSpPr txBox="1">
            <a:spLocks noChangeArrowheads="1"/>
          </p:cNvSpPr>
          <p:nvPr/>
        </p:nvSpPr>
        <p:spPr bwMode="auto">
          <a:xfrm>
            <a:off x="593725" y="3843338"/>
            <a:ext cx="1311275" cy="457200"/>
          </a:xfrm>
          <a:prstGeom prst="rect">
            <a:avLst/>
          </a:prstGeom>
          <a:noFill/>
          <a:ln w="9525">
            <a:noFill/>
            <a:miter lim="800000"/>
            <a:headEnd/>
            <a:tailEnd/>
          </a:ln>
          <a:effectLst/>
        </p:spPr>
        <p:txBody>
          <a:bodyPr>
            <a:spAutoFit/>
          </a:bodyPr>
          <a:lstStyle/>
          <a:p>
            <a:endParaRPr lang="en-US" sz="2400"/>
          </a:p>
        </p:txBody>
      </p:sp>
      <p:sp>
        <p:nvSpPr>
          <p:cNvPr id="96273" name="Text Box 2065"/>
          <p:cNvSpPr txBox="1">
            <a:spLocks noChangeArrowheads="1"/>
          </p:cNvSpPr>
          <p:nvPr/>
        </p:nvSpPr>
        <p:spPr bwMode="auto">
          <a:xfrm>
            <a:off x="457200" y="3581400"/>
            <a:ext cx="1692275" cy="492443"/>
          </a:xfrm>
          <a:prstGeom prst="rect">
            <a:avLst/>
          </a:prstGeom>
          <a:noFill/>
          <a:ln w="9525">
            <a:noFill/>
            <a:miter lim="800000"/>
            <a:headEnd/>
            <a:tailEnd/>
          </a:ln>
          <a:effectLst/>
        </p:spPr>
        <p:txBody>
          <a:bodyPr>
            <a:spAutoFit/>
          </a:bodyPr>
          <a:lstStyle/>
          <a:p>
            <a:r>
              <a:rPr lang="en-US" sz="1600" dirty="0" smtClean="0"/>
              <a:t>Archimedes</a:t>
            </a:r>
          </a:p>
          <a:p>
            <a:r>
              <a:rPr lang="en-US" sz="1000" dirty="0" smtClean="0"/>
              <a:t> 287 BC - 212 BC</a:t>
            </a:r>
            <a:endParaRPr lang="en-US" sz="1000" dirty="0"/>
          </a:p>
        </p:txBody>
      </p:sp>
      <p:sp>
        <p:nvSpPr>
          <p:cNvPr id="96274" name="Text Box 2066"/>
          <p:cNvSpPr txBox="1">
            <a:spLocks noChangeArrowheads="1"/>
          </p:cNvSpPr>
          <p:nvPr/>
        </p:nvSpPr>
        <p:spPr bwMode="auto">
          <a:xfrm>
            <a:off x="2209800" y="3581400"/>
            <a:ext cx="1158875" cy="492443"/>
          </a:xfrm>
          <a:prstGeom prst="rect">
            <a:avLst/>
          </a:prstGeom>
          <a:noFill/>
          <a:ln w="9525">
            <a:noFill/>
            <a:miter lim="800000"/>
            <a:headEnd/>
            <a:tailEnd/>
          </a:ln>
          <a:effectLst/>
        </p:spPr>
        <p:txBody>
          <a:bodyPr>
            <a:spAutoFit/>
          </a:bodyPr>
          <a:lstStyle/>
          <a:p>
            <a:r>
              <a:rPr lang="en-US" sz="1600" dirty="0" err="1"/>
              <a:t>Da</a:t>
            </a:r>
            <a:r>
              <a:rPr lang="en-US" sz="1600" dirty="0"/>
              <a:t> </a:t>
            </a:r>
            <a:r>
              <a:rPr lang="en-US" sz="1600" dirty="0" smtClean="0"/>
              <a:t>Vinci</a:t>
            </a:r>
          </a:p>
          <a:p>
            <a:r>
              <a:rPr lang="en-US" sz="1000" dirty="0" smtClean="0"/>
              <a:t>1452 - 1519</a:t>
            </a:r>
            <a:endParaRPr lang="en-US" sz="1000" dirty="0"/>
          </a:p>
        </p:txBody>
      </p:sp>
      <p:sp>
        <p:nvSpPr>
          <p:cNvPr id="96275" name="Text Box 2067"/>
          <p:cNvSpPr txBox="1">
            <a:spLocks noChangeArrowheads="1"/>
          </p:cNvSpPr>
          <p:nvPr/>
        </p:nvSpPr>
        <p:spPr bwMode="auto">
          <a:xfrm>
            <a:off x="3657600" y="3581400"/>
            <a:ext cx="1082675" cy="492443"/>
          </a:xfrm>
          <a:prstGeom prst="rect">
            <a:avLst/>
          </a:prstGeom>
          <a:noFill/>
          <a:ln w="9525">
            <a:noFill/>
            <a:miter lim="800000"/>
            <a:headEnd/>
            <a:tailEnd/>
          </a:ln>
          <a:effectLst/>
        </p:spPr>
        <p:txBody>
          <a:bodyPr>
            <a:spAutoFit/>
          </a:bodyPr>
          <a:lstStyle/>
          <a:p>
            <a:r>
              <a:rPr lang="en-US" sz="1600" dirty="0" smtClean="0"/>
              <a:t>Newton</a:t>
            </a:r>
          </a:p>
          <a:p>
            <a:r>
              <a:rPr lang="en-US" sz="1000" dirty="0" smtClean="0"/>
              <a:t> 1642 - 1726</a:t>
            </a:r>
            <a:endParaRPr lang="en-US" sz="1000" dirty="0"/>
          </a:p>
        </p:txBody>
      </p:sp>
      <p:sp>
        <p:nvSpPr>
          <p:cNvPr id="96276" name="Text Box 2068"/>
          <p:cNvSpPr txBox="1">
            <a:spLocks noChangeArrowheads="1"/>
          </p:cNvSpPr>
          <p:nvPr/>
        </p:nvSpPr>
        <p:spPr bwMode="auto">
          <a:xfrm>
            <a:off x="5410200" y="3581400"/>
            <a:ext cx="1066800" cy="492443"/>
          </a:xfrm>
          <a:prstGeom prst="rect">
            <a:avLst/>
          </a:prstGeom>
          <a:noFill/>
          <a:ln w="9525">
            <a:noFill/>
            <a:miter lim="800000"/>
            <a:headEnd/>
            <a:tailEnd/>
          </a:ln>
          <a:effectLst/>
        </p:spPr>
        <p:txBody>
          <a:bodyPr>
            <a:spAutoFit/>
          </a:bodyPr>
          <a:lstStyle/>
          <a:p>
            <a:r>
              <a:rPr lang="en-US" sz="1600" dirty="0" smtClean="0"/>
              <a:t>Leibniz</a:t>
            </a:r>
          </a:p>
          <a:p>
            <a:r>
              <a:rPr lang="en-US" sz="1000" dirty="0" smtClean="0"/>
              <a:t>1646 - 1716</a:t>
            </a:r>
            <a:endParaRPr lang="en-US" sz="1000" dirty="0"/>
          </a:p>
        </p:txBody>
      </p:sp>
      <p:sp>
        <p:nvSpPr>
          <p:cNvPr id="96277" name="Text Box 2069"/>
          <p:cNvSpPr txBox="1">
            <a:spLocks noChangeArrowheads="1"/>
          </p:cNvSpPr>
          <p:nvPr/>
        </p:nvSpPr>
        <p:spPr bwMode="auto">
          <a:xfrm>
            <a:off x="7010400" y="3581400"/>
            <a:ext cx="914400" cy="492443"/>
          </a:xfrm>
          <a:prstGeom prst="rect">
            <a:avLst/>
          </a:prstGeom>
          <a:noFill/>
          <a:ln w="9525">
            <a:noFill/>
            <a:miter lim="800000"/>
            <a:headEnd/>
            <a:tailEnd/>
          </a:ln>
          <a:effectLst/>
        </p:spPr>
        <p:txBody>
          <a:bodyPr wrap="square">
            <a:spAutoFit/>
          </a:bodyPr>
          <a:lstStyle/>
          <a:p>
            <a:r>
              <a:rPr lang="en-US" sz="1600" dirty="0" smtClean="0"/>
              <a:t>Euler</a:t>
            </a:r>
          </a:p>
          <a:p>
            <a:r>
              <a:rPr lang="en-US" sz="1000" dirty="0" smtClean="0"/>
              <a:t>1707 - 1783</a:t>
            </a:r>
            <a:endParaRPr lang="en-US" sz="1000" dirty="0"/>
          </a:p>
        </p:txBody>
      </p:sp>
      <p:sp>
        <p:nvSpPr>
          <p:cNvPr id="96278" name="Text Box 2070"/>
          <p:cNvSpPr txBox="1">
            <a:spLocks noChangeArrowheads="1"/>
          </p:cNvSpPr>
          <p:nvPr/>
        </p:nvSpPr>
        <p:spPr bwMode="auto">
          <a:xfrm>
            <a:off x="609600" y="5562600"/>
            <a:ext cx="1219200" cy="492443"/>
          </a:xfrm>
          <a:prstGeom prst="rect">
            <a:avLst/>
          </a:prstGeom>
          <a:noFill/>
          <a:ln w="9525">
            <a:noFill/>
            <a:miter lim="800000"/>
            <a:headEnd/>
            <a:tailEnd/>
          </a:ln>
          <a:effectLst/>
        </p:spPr>
        <p:txBody>
          <a:bodyPr>
            <a:spAutoFit/>
          </a:bodyPr>
          <a:lstStyle/>
          <a:p>
            <a:r>
              <a:rPr lang="en-US" sz="1600" dirty="0" smtClean="0"/>
              <a:t>Bernoulli</a:t>
            </a:r>
          </a:p>
          <a:p>
            <a:r>
              <a:rPr lang="en-US" sz="1000" dirty="0" smtClean="0"/>
              <a:t>1700–1782</a:t>
            </a:r>
            <a:endParaRPr lang="en-US" sz="1000" dirty="0"/>
          </a:p>
        </p:txBody>
      </p:sp>
      <p:sp>
        <p:nvSpPr>
          <p:cNvPr id="96279" name="Text Box 2071"/>
          <p:cNvSpPr txBox="1">
            <a:spLocks noChangeArrowheads="1"/>
          </p:cNvSpPr>
          <p:nvPr/>
        </p:nvSpPr>
        <p:spPr bwMode="auto">
          <a:xfrm>
            <a:off x="2286000" y="5562600"/>
            <a:ext cx="862737" cy="492443"/>
          </a:xfrm>
          <a:prstGeom prst="rect">
            <a:avLst/>
          </a:prstGeom>
          <a:noFill/>
          <a:ln w="9525">
            <a:noFill/>
            <a:miter lim="800000"/>
            <a:headEnd/>
            <a:tailEnd/>
          </a:ln>
          <a:effectLst/>
        </p:spPr>
        <p:txBody>
          <a:bodyPr wrap="none">
            <a:spAutoFit/>
          </a:bodyPr>
          <a:lstStyle/>
          <a:p>
            <a:r>
              <a:rPr lang="en-US" sz="1600" dirty="0" err="1" smtClean="0"/>
              <a:t>Navier</a:t>
            </a:r>
            <a:endParaRPr lang="en-US" sz="1600" dirty="0" smtClean="0"/>
          </a:p>
          <a:p>
            <a:r>
              <a:rPr lang="en-US" sz="1000" dirty="0" smtClean="0"/>
              <a:t>1785 - 1836</a:t>
            </a:r>
            <a:endParaRPr lang="en-US" sz="1000" dirty="0"/>
          </a:p>
        </p:txBody>
      </p:sp>
      <p:sp>
        <p:nvSpPr>
          <p:cNvPr id="96280" name="Text Box 2072"/>
          <p:cNvSpPr txBox="1">
            <a:spLocks noChangeArrowheads="1"/>
          </p:cNvSpPr>
          <p:nvPr/>
        </p:nvSpPr>
        <p:spPr bwMode="auto">
          <a:xfrm>
            <a:off x="3886200" y="5562600"/>
            <a:ext cx="862737" cy="492443"/>
          </a:xfrm>
          <a:prstGeom prst="rect">
            <a:avLst/>
          </a:prstGeom>
          <a:noFill/>
          <a:ln w="9525">
            <a:noFill/>
            <a:miter lim="800000"/>
            <a:headEnd/>
            <a:tailEnd/>
          </a:ln>
          <a:effectLst/>
        </p:spPr>
        <p:txBody>
          <a:bodyPr wrap="none">
            <a:spAutoFit/>
          </a:bodyPr>
          <a:lstStyle/>
          <a:p>
            <a:r>
              <a:rPr lang="en-US" sz="1600" dirty="0" smtClean="0"/>
              <a:t>Stokes</a:t>
            </a:r>
          </a:p>
          <a:p>
            <a:r>
              <a:rPr lang="en-US" sz="1000" dirty="0" smtClean="0"/>
              <a:t>1819 - 1903</a:t>
            </a:r>
            <a:endParaRPr lang="en-US" sz="1000" dirty="0"/>
          </a:p>
        </p:txBody>
      </p:sp>
      <p:sp>
        <p:nvSpPr>
          <p:cNvPr id="96281" name="Text Box 2073"/>
          <p:cNvSpPr txBox="1">
            <a:spLocks noChangeArrowheads="1"/>
          </p:cNvSpPr>
          <p:nvPr/>
        </p:nvSpPr>
        <p:spPr bwMode="auto">
          <a:xfrm>
            <a:off x="5334000" y="5562600"/>
            <a:ext cx="1050288" cy="492443"/>
          </a:xfrm>
          <a:prstGeom prst="rect">
            <a:avLst/>
          </a:prstGeom>
          <a:noFill/>
          <a:ln w="9525">
            <a:noFill/>
            <a:miter lim="800000"/>
            <a:headEnd/>
            <a:tailEnd/>
          </a:ln>
          <a:effectLst/>
        </p:spPr>
        <p:txBody>
          <a:bodyPr wrap="none">
            <a:spAutoFit/>
          </a:bodyPr>
          <a:lstStyle/>
          <a:p>
            <a:r>
              <a:rPr lang="en-US" sz="1600" dirty="0" smtClean="0"/>
              <a:t>Reynolds</a:t>
            </a:r>
          </a:p>
          <a:p>
            <a:r>
              <a:rPr lang="en-US" sz="1000" dirty="0" smtClean="0"/>
              <a:t>1842 - 1912</a:t>
            </a:r>
            <a:endParaRPr lang="en-US" sz="1000" dirty="0"/>
          </a:p>
        </p:txBody>
      </p:sp>
      <p:sp>
        <p:nvSpPr>
          <p:cNvPr id="96282" name="Text Box 2074"/>
          <p:cNvSpPr txBox="1">
            <a:spLocks noChangeArrowheads="1"/>
          </p:cNvSpPr>
          <p:nvPr/>
        </p:nvSpPr>
        <p:spPr bwMode="auto">
          <a:xfrm>
            <a:off x="6934200" y="5562600"/>
            <a:ext cx="914033" cy="492443"/>
          </a:xfrm>
          <a:prstGeom prst="rect">
            <a:avLst/>
          </a:prstGeom>
          <a:noFill/>
          <a:ln w="9525">
            <a:noFill/>
            <a:miter lim="800000"/>
            <a:headEnd/>
            <a:tailEnd/>
          </a:ln>
          <a:effectLst/>
        </p:spPr>
        <p:txBody>
          <a:bodyPr wrap="none">
            <a:spAutoFit/>
          </a:bodyPr>
          <a:lstStyle/>
          <a:p>
            <a:r>
              <a:rPr lang="en-US" sz="1600" dirty="0" err="1" smtClean="0"/>
              <a:t>Prandtl</a:t>
            </a:r>
            <a:endParaRPr lang="en-US" sz="1600" dirty="0" smtClean="0"/>
          </a:p>
          <a:p>
            <a:r>
              <a:rPr lang="en-US" sz="1000" dirty="0" smtClean="0"/>
              <a:t>1875 - 1953</a:t>
            </a:r>
            <a:endParaRPr lang="en-U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pPr algn="ctr"/>
            <a:r>
              <a:rPr lang="en-US" sz="2700" b="1" u="sng" dirty="0" smtClean="0">
                <a:solidFill>
                  <a:srgbClr val="FF0000"/>
                </a:solidFill>
              </a:rPr>
              <a:t>The Golden Age In Islam</a:t>
            </a:r>
            <a:r>
              <a:rPr lang="en-US" b="1" u="sng" dirty="0" smtClean="0">
                <a:solidFill>
                  <a:srgbClr val="FF0000"/>
                </a:solidFill>
              </a:rPr>
              <a:t/>
            </a:r>
            <a:br>
              <a:rPr lang="en-US" b="1" u="sng" dirty="0" smtClean="0">
                <a:solidFill>
                  <a:srgbClr val="FF0000"/>
                </a:solidFill>
              </a:rPr>
            </a:br>
            <a:r>
              <a:rPr lang="en-US" sz="1600" b="1" u="sng" dirty="0" smtClean="0">
                <a:solidFill>
                  <a:srgbClr val="FF0000"/>
                </a:solidFill>
              </a:rPr>
              <a:t>700 - 1700</a:t>
            </a:r>
            <a:endParaRPr lang="en-US" sz="1600" b="1" u="sng" dirty="0">
              <a:solidFill>
                <a:srgbClr val="FF0000"/>
              </a:solidFill>
            </a:endParaRPr>
          </a:p>
        </p:txBody>
      </p:sp>
      <p:pic>
        <p:nvPicPr>
          <p:cNvPr id="4" name="العصر الذهبى لعلماء المسلمين.mov">
            <a:hlinkClick r:id="" action="ppaction://media"/>
          </p:cNvPr>
          <p:cNvPicPr>
            <a:picLocks noRot="1" noChangeAspect="1"/>
          </p:cNvPicPr>
          <p:nvPr>
            <a:videoFile r:link="rId1"/>
          </p:nvPr>
        </p:nvPicPr>
        <p:blipFill>
          <a:blip r:embed="rId3" cstate="print"/>
          <a:stretch>
            <a:fillRect/>
          </a:stretch>
        </p:blipFill>
        <p:spPr>
          <a:xfrm>
            <a:off x="685800" y="762000"/>
            <a:ext cx="7620000" cy="5029200"/>
          </a:xfrm>
          <a:prstGeom prst="rect">
            <a:avLst/>
          </a:prstGeom>
        </p:spPr>
      </p:pic>
      <p:sp>
        <p:nvSpPr>
          <p:cNvPr id="5" name="Slide Number Placeholder 4"/>
          <p:cNvSpPr>
            <a:spLocks noGrp="1"/>
          </p:cNvSpPr>
          <p:nvPr>
            <p:ph type="sldNum" sz="quarter" idx="11"/>
          </p:nvPr>
        </p:nvSpPr>
        <p:spPr/>
        <p:txBody>
          <a:bodyPr/>
          <a:lstStyle/>
          <a:p>
            <a:fld id="{5D5C9408-1918-4FCE-8737-5C5B0184394D}" type="slidenum">
              <a:rPr lang="en-US" smtClean="0"/>
              <a:pPr/>
              <a:t>13</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57200" y="457200"/>
            <a:ext cx="8454353" cy="59435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685800" y="609600"/>
            <a:ext cx="7772400" cy="1143000"/>
          </a:xfrm>
          <a:noFill/>
          <a:ln>
            <a:miter lim="800000"/>
            <a:headEnd/>
            <a:tailEnd/>
          </a:ln>
        </p:spPr>
        <p:txBody>
          <a:bodyPr vert="horz" wrap="square" lIns="91440" tIns="45720" rIns="91440" bIns="45720" numCol="1" anchor="t" anchorCtr="0" compatLnSpc="1">
            <a:prstTxWarp prst="textNoShape">
              <a:avLst/>
            </a:prstTxWarp>
          </a:bodyPr>
          <a:lstStyle/>
          <a:p>
            <a:r>
              <a:rPr lang="en-US" b="1" dirty="0">
                <a:solidFill>
                  <a:schemeClr val="tx1"/>
                </a:solidFill>
              </a:rPr>
              <a:t>Fluids Research</a:t>
            </a:r>
          </a:p>
        </p:txBody>
      </p:sp>
      <p:sp>
        <p:nvSpPr>
          <p:cNvPr id="26627" name="Rectangle 3"/>
          <p:cNvSpPr>
            <a:spLocks noGrp="1" noChangeArrowheads="1"/>
          </p:cNvSpPr>
          <p:nvPr>
            <p:ph sz="quarter" idx="1"/>
          </p:nvPr>
        </p:nvSpPr>
        <p:spPr bwMode="auto">
          <a:xfrm>
            <a:off x="990600" y="1905000"/>
            <a:ext cx="7772400" cy="4114800"/>
          </a:xfrm>
          <a:noFill/>
          <a:ln>
            <a:miter lim="800000"/>
            <a:headEnd/>
            <a:tailEnd/>
          </a:ln>
        </p:spPr>
        <p:txBody>
          <a:bodyPr vert="horz" wrap="square" lIns="91440" tIns="45720" rIns="91440" bIns="45720" numCol="1" anchor="t" anchorCtr="0" compatLnSpc="1">
            <a:prstTxWarp prst="textNoShape">
              <a:avLst/>
            </a:prstTxWarp>
          </a:bodyPr>
          <a:lstStyle/>
          <a:p>
            <a:pPr marL="0" indent="3175">
              <a:buFontTx/>
              <a:buNone/>
            </a:pPr>
            <a:r>
              <a:rPr lang="en-US">
                <a:latin typeface="Times New Roman" pitchFamily="18" charset="0"/>
              </a:rPr>
              <a:t>Fluids researchers seeks insight into:</a:t>
            </a:r>
          </a:p>
          <a:p>
            <a:pPr marL="746125" lvl="1">
              <a:lnSpc>
                <a:spcPct val="80000"/>
              </a:lnSpc>
            </a:pPr>
            <a:r>
              <a:rPr lang="en-US">
                <a:latin typeface="Times New Roman" pitchFamily="18" charset="0"/>
              </a:rPr>
              <a:t>Fluid reaction to energy</a:t>
            </a:r>
          </a:p>
          <a:p>
            <a:pPr marL="746125" lvl="1">
              <a:lnSpc>
                <a:spcPct val="80000"/>
              </a:lnSpc>
            </a:pPr>
            <a:r>
              <a:rPr lang="en-US">
                <a:latin typeface="Times New Roman" pitchFamily="18" charset="0"/>
              </a:rPr>
              <a:t>Fluids containing particles and gas bubbles</a:t>
            </a:r>
          </a:p>
          <a:p>
            <a:pPr marL="746125" lvl="1">
              <a:lnSpc>
                <a:spcPct val="80000"/>
              </a:lnSpc>
            </a:pPr>
            <a:r>
              <a:rPr lang="en-US">
                <a:latin typeface="Times New Roman" pitchFamily="18" charset="0"/>
              </a:rPr>
              <a:t>Fluids interacting with solid boundaries</a:t>
            </a:r>
          </a:p>
          <a:p>
            <a:pPr marL="746125" lvl="1">
              <a:lnSpc>
                <a:spcPct val="80000"/>
              </a:lnSpc>
            </a:pPr>
            <a:r>
              <a:rPr lang="en-US">
                <a:latin typeface="Times New Roman" pitchFamily="18" charset="0"/>
              </a:rPr>
              <a:t>Fluids changing phases</a:t>
            </a:r>
          </a:p>
          <a:p>
            <a:pPr marL="746125" lvl="1">
              <a:lnSpc>
                <a:spcPct val="80000"/>
              </a:lnSpc>
            </a:pPr>
            <a:r>
              <a:rPr lang="en-US">
                <a:latin typeface="Times New Roman" pitchFamily="18" charset="0"/>
              </a:rPr>
              <a:t>Equations and models to predict motions</a:t>
            </a:r>
          </a:p>
          <a:p>
            <a:pPr marL="0" indent="3175"/>
            <a:endParaRPr lang="en-US"/>
          </a:p>
        </p:txBody>
      </p:sp>
      <p:sp>
        <p:nvSpPr>
          <p:cNvPr id="26628" name="Text Box 4"/>
          <p:cNvSpPr txBox="1">
            <a:spLocks noChangeArrowheads="1"/>
          </p:cNvSpPr>
          <p:nvPr/>
        </p:nvSpPr>
        <p:spPr bwMode="auto">
          <a:xfrm>
            <a:off x="4343400" y="6172200"/>
            <a:ext cx="3124200" cy="304800"/>
          </a:xfrm>
          <a:prstGeom prst="rect">
            <a:avLst/>
          </a:prstGeom>
          <a:noFill/>
          <a:ln w="9525">
            <a:noFill/>
            <a:miter lim="800000"/>
            <a:headEnd/>
            <a:tailEnd/>
          </a:ln>
          <a:effectLst/>
        </p:spPr>
        <p:txBody>
          <a:bodyPr>
            <a:spAutoFit/>
          </a:bodyPr>
          <a:lstStyle/>
          <a:p>
            <a:pPr algn="r">
              <a:spcBef>
                <a:spcPct val="50000"/>
              </a:spcBef>
            </a:pPr>
            <a:r>
              <a:rPr lang="en-US" sz="1400" b="1" i="1">
                <a:solidFill>
                  <a:schemeClr val="bg1"/>
                </a:solidFill>
              </a:rPr>
              <a:t>Fluids 8/18</a:t>
            </a:r>
            <a:endParaRPr lang="en-US"/>
          </a:p>
        </p:txBody>
      </p:sp>
      <p:sp>
        <p:nvSpPr>
          <p:cNvPr id="5" name="Slide Number Placeholder 4"/>
          <p:cNvSpPr>
            <a:spLocks noGrp="1"/>
          </p:cNvSpPr>
          <p:nvPr>
            <p:ph type="sldNum" sz="quarter" idx="15"/>
          </p:nvPr>
        </p:nvSpPr>
        <p:spPr/>
        <p:txBody>
          <a:bodyPr/>
          <a:lstStyle/>
          <a:p>
            <a:fld id="{5D5C9408-1918-4FCE-8737-5C5B0184394D}"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anim calcmode="lin" valueType="num">
                                      <p:cBhvr additive="base">
                                        <p:cTn id="23"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62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anim calcmode="lin" valueType="num">
                                      <p:cBhvr additive="base">
                                        <p:cTn id="27"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6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09601" y="914401"/>
          <a:ext cx="8000998" cy="5181600"/>
        </p:xfrm>
        <a:graphic>
          <a:graphicData uri="http://schemas.openxmlformats.org/drawingml/2006/table">
            <a:tbl>
              <a:tblPr/>
              <a:tblGrid>
                <a:gridCol w="1801825"/>
                <a:gridCol w="1433778"/>
                <a:gridCol w="1654607"/>
                <a:gridCol w="774497"/>
                <a:gridCol w="798500"/>
                <a:gridCol w="798500"/>
                <a:gridCol w="739291"/>
              </a:tblGrid>
              <a:tr h="758283">
                <a:tc rowSpan="2">
                  <a:txBody>
                    <a:bodyPr/>
                    <a:lstStyle/>
                    <a:p>
                      <a:pPr marL="0" marR="0" algn="ctr" rtl="1">
                        <a:lnSpc>
                          <a:spcPct val="150000"/>
                        </a:lnSpc>
                        <a:spcBef>
                          <a:spcPts val="0"/>
                        </a:spcBef>
                        <a:spcAft>
                          <a:spcPts val="1000"/>
                        </a:spcAft>
                      </a:pPr>
                      <a:r>
                        <a:rPr lang="en-US" sz="1600" b="1" cap="all" dirty="0">
                          <a:latin typeface="Calibri"/>
                          <a:ea typeface="Times New Roman"/>
                          <a:cs typeface="Times New Roman"/>
                        </a:rPr>
                        <a:t>Course Title</a:t>
                      </a:r>
                      <a:endParaRPr lang="en-US" sz="1100" dirty="0">
                        <a:latin typeface="Calibri"/>
                        <a:ea typeface="Times New Roman"/>
                        <a:cs typeface="Times New Roman"/>
                      </a:endParaRPr>
                    </a:p>
                  </a:txBody>
                  <a:tcPr marL="68580" marR="68580"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rtl="1">
                        <a:lnSpc>
                          <a:spcPct val="150000"/>
                        </a:lnSpc>
                        <a:spcBef>
                          <a:spcPts val="0"/>
                        </a:spcBef>
                        <a:spcAft>
                          <a:spcPts val="1000"/>
                        </a:spcAft>
                      </a:pPr>
                      <a:r>
                        <a:rPr lang="en-US" sz="1600" b="1" cap="all">
                          <a:latin typeface="Calibri"/>
                          <a:ea typeface="Times New Roman"/>
                          <a:cs typeface="Times New Roman"/>
                        </a:rPr>
                        <a:t>English Code /No</a:t>
                      </a:r>
                      <a:endParaRPr lang="en-U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rtl="1">
                        <a:lnSpc>
                          <a:spcPct val="150000"/>
                        </a:lnSpc>
                        <a:spcBef>
                          <a:spcPts val="0"/>
                        </a:spcBef>
                        <a:spcAft>
                          <a:spcPts val="1000"/>
                        </a:spcAft>
                      </a:pPr>
                      <a:r>
                        <a:rPr lang="en-US" sz="1600" b="1" cap="all">
                          <a:latin typeface="Calibri"/>
                          <a:ea typeface="Times New Roman"/>
                          <a:cs typeface="Times New Roman"/>
                        </a:rPr>
                        <a:t>ARABIC code/no.</a:t>
                      </a:r>
                      <a:endParaRPr lang="en-U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50000"/>
                        </a:lnSpc>
                        <a:spcBef>
                          <a:spcPts val="0"/>
                        </a:spcBef>
                        <a:spcAft>
                          <a:spcPts val="1000"/>
                        </a:spcAft>
                      </a:pPr>
                      <a:r>
                        <a:rPr lang="en-US" sz="1100" b="1" cap="all">
                          <a:latin typeface="Calibri"/>
                          <a:ea typeface="Times New Roman"/>
                          <a:cs typeface="Times New Roman"/>
                        </a:rPr>
                        <a:t>contact hours /week</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ctr" rtl="1">
                        <a:lnSpc>
                          <a:spcPct val="150000"/>
                        </a:lnSpc>
                        <a:spcBef>
                          <a:spcPts val="0"/>
                        </a:spcBef>
                        <a:spcAft>
                          <a:spcPts val="1000"/>
                        </a:spcAft>
                      </a:pPr>
                      <a:r>
                        <a:rPr lang="en-US" sz="1600" b="1" cap="all">
                          <a:latin typeface="Calibri"/>
                          <a:ea typeface="Times New Roman"/>
                          <a:cs typeface="Times New Roman"/>
                        </a:rPr>
                        <a:t>c.U.</a:t>
                      </a:r>
                      <a:endParaRPr lang="en-US" sz="1100">
                        <a:latin typeface="Calibri"/>
                        <a:ea typeface="Times New Roman"/>
                        <a:cs typeface="Times New Roman"/>
                      </a:endParaRPr>
                    </a:p>
                  </a:txBody>
                  <a:tcPr marL="68580" marR="68580"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828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rtl="1">
                        <a:lnSpc>
                          <a:spcPct val="150000"/>
                        </a:lnSpc>
                        <a:spcBef>
                          <a:spcPts val="0"/>
                        </a:spcBef>
                        <a:spcAft>
                          <a:spcPts val="1000"/>
                        </a:spcAft>
                      </a:pPr>
                      <a:r>
                        <a:rPr lang="en-US" sz="1600" b="1">
                          <a:latin typeface="Calibri"/>
                          <a:ea typeface="Times New Roman"/>
                          <a:cs typeface="Times New Roman"/>
                        </a:rPr>
                        <a:t>Th.</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1000"/>
                        </a:spcAft>
                      </a:pPr>
                      <a:r>
                        <a:rPr lang="en-US" sz="1600" b="1">
                          <a:latin typeface="Calibri"/>
                          <a:ea typeface="Times New Roman"/>
                          <a:cs typeface="Times New Roman"/>
                        </a:rPr>
                        <a:t>Pr.</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1000"/>
                        </a:spcAft>
                      </a:pPr>
                      <a:r>
                        <a:rPr lang="en-US" sz="1600" b="1">
                          <a:latin typeface="Calibri"/>
                          <a:ea typeface="Times New Roman"/>
                          <a:cs typeface="Times New Roman"/>
                        </a:rPr>
                        <a:t>Tr.</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1000"/>
                        </a:spcAft>
                      </a:pPr>
                      <a:r>
                        <a:rPr lang="en-US" sz="1600" b="1">
                          <a:latin typeface="Calibri"/>
                          <a:ea typeface="Times New Roman"/>
                          <a:cs typeface="Times New Roman"/>
                        </a:rPr>
                        <a:t>TCU</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8711">
                <a:tc>
                  <a:txBody>
                    <a:bodyPr/>
                    <a:lstStyle/>
                    <a:p>
                      <a:pPr marL="0" marR="0">
                        <a:lnSpc>
                          <a:spcPct val="115000"/>
                        </a:lnSpc>
                        <a:spcBef>
                          <a:spcPts val="600"/>
                        </a:spcBef>
                        <a:spcAft>
                          <a:spcPts val="600"/>
                        </a:spcAft>
                      </a:pPr>
                      <a:r>
                        <a:rPr lang="en-US" sz="1200">
                          <a:solidFill>
                            <a:srgbClr val="000000"/>
                          </a:solidFill>
                          <a:latin typeface="Times New Roman"/>
                          <a:ea typeface="Calibri"/>
                        </a:rPr>
                        <a:t>Fluid Mechanics</a:t>
                      </a:r>
                    </a:p>
                  </a:txBody>
                  <a:tcPr marL="68580" marR="68580"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200">
                          <a:solidFill>
                            <a:srgbClr val="000000"/>
                          </a:solidFill>
                          <a:latin typeface="Times New Roman"/>
                          <a:ea typeface="Calibri"/>
                        </a:rPr>
                        <a:t>MEP 290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endParaRPr lang="en-US"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200">
                          <a:solidFill>
                            <a:srgbClr val="000000"/>
                          </a:solidFill>
                          <a:latin typeface="Times New Roman"/>
                          <a:ea typeface="Calibri"/>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200" dirty="0" smtClean="0">
                          <a:solidFill>
                            <a:srgbClr val="000000"/>
                          </a:solidFill>
                          <a:latin typeface="Times New Roman"/>
                          <a:ea typeface="Calibri"/>
                        </a:rPr>
                        <a:t>1</a:t>
                      </a:r>
                      <a:endParaRPr lang="en-US" sz="1200" dirty="0">
                        <a:solidFill>
                          <a:srgbClr val="000000"/>
                        </a:solidFill>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200">
                          <a:solidFill>
                            <a:srgbClr val="000000"/>
                          </a:solidFill>
                          <a:latin typeface="Times New Roman"/>
                          <a:ea typeface="Calibri"/>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200">
                          <a:solidFill>
                            <a:srgbClr val="000000"/>
                          </a:solidFill>
                          <a:latin typeface="Times New Roman"/>
                          <a:ea typeface="Calibri"/>
                        </a:rPr>
                        <a:t>3</a:t>
                      </a:r>
                    </a:p>
                  </a:txBody>
                  <a:tcPr marL="68580" marR="68580"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8283">
                <a:tc gridSpan="2">
                  <a:txBody>
                    <a:bodyPr/>
                    <a:lstStyle/>
                    <a:p>
                      <a:pPr marL="0" marR="0" algn="ctr" rtl="1">
                        <a:lnSpc>
                          <a:spcPct val="150000"/>
                        </a:lnSpc>
                        <a:spcBef>
                          <a:spcPts val="0"/>
                        </a:spcBef>
                        <a:spcAft>
                          <a:spcPts val="1000"/>
                        </a:spcAft>
                      </a:pPr>
                      <a:r>
                        <a:rPr lang="en-US" sz="1600" b="1">
                          <a:latin typeface="Calibri"/>
                          <a:ea typeface="Times New Roman"/>
                          <a:cs typeface="Times New Roman"/>
                        </a:rPr>
                        <a:t>Pre-requisites</a:t>
                      </a:r>
                      <a:endParaRPr lang="en-US" sz="1100">
                        <a:latin typeface="Calibri"/>
                        <a:ea typeface="Times New Roman"/>
                        <a:cs typeface="Times New Roman"/>
                      </a:endParaRP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5">
                  <a:txBody>
                    <a:bodyPr/>
                    <a:lstStyle/>
                    <a:p>
                      <a:pPr marL="0" marR="0" algn="l" rtl="1">
                        <a:lnSpc>
                          <a:spcPct val="150000"/>
                        </a:lnSpc>
                        <a:spcBef>
                          <a:spcPts val="0"/>
                        </a:spcBef>
                        <a:spcAft>
                          <a:spcPts val="1000"/>
                        </a:spcAft>
                      </a:pPr>
                      <a:r>
                        <a:rPr lang="en-US" sz="1200">
                          <a:solidFill>
                            <a:srgbClr val="000000"/>
                          </a:solidFill>
                          <a:latin typeface="Times New Roman"/>
                          <a:ea typeface="Calibri"/>
                          <a:cs typeface="Times New Roman"/>
                        </a:rPr>
                        <a:t>PHYS 281 , MATH 202</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38040">
                <a:tc gridSpan="7">
                  <a:txBody>
                    <a:bodyPr/>
                    <a:lstStyle/>
                    <a:p>
                      <a:pPr marL="0" marR="0" algn="just">
                        <a:lnSpc>
                          <a:spcPct val="115000"/>
                        </a:lnSpc>
                        <a:spcBef>
                          <a:spcPts val="600"/>
                        </a:spcBef>
                        <a:spcAft>
                          <a:spcPts val="0"/>
                        </a:spcAft>
                      </a:pPr>
                      <a:r>
                        <a:rPr lang="en-US" sz="1200" b="1" dirty="0">
                          <a:solidFill>
                            <a:srgbClr val="000000"/>
                          </a:solidFill>
                          <a:latin typeface="Times New Roman"/>
                          <a:ea typeface="Calibri"/>
                        </a:rPr>
                        <a:t>Course Description:</a:t>
                      </a:r>
                      <a:r>
                        <a:rPr lang="en-US" sz="1200" dirty="0">
                          <a:solidFill>
                            <a:srgbClr val="000000"/>
                          </a:solidFill>
                          <a:latin typeface="Times New Roman"/>
                          <a:ea typeface="Calibri"/>
                        </a:rPr>
                        <a:t> </a:t>
                      </a:r>
                    </a:p>
                    <a:p>
                      <a:pPr marL="0" marR="0" algn="just">
                        <a:lnSpc>
                          <a:spcPct val="115000"/>
                        </a:lnSpc>
                        <a:spcBef>
                          <a:spcPts val="600"/>
                        </a:spcBef>
                        <a:spcAft>
                          <a:spcPts val="0"/>
                        </a:spcAft>
                      </a:pPr>
                      <a:r>
                        <a:rPr lang="en-US" sz="1200" dirty="0">
                          <a:solidFill>
                            <a:srgbClr val="000000"/>
                          </a:solidFill>
                          <a:latin typeface="Times New Roman"/>
                          <a:ea typeface="Calibri"/>
                        </a:rPr>
                        <a:t>Concepts and definitions. Fluid statics. Forces on submerged surfaces and bodies. Non–viscous flow, Conservation of mass, momentum and energy equations. Bernoulli’s equation. Dimensional analysis, the Pi–theorem, and similarity. Pipe flow, Losses in conduit flow. Laminar and turbulent flow.</a:t>
                      </a:r>
                    </a:p>
                  </a:txBody>
                  <a:tcPr marL="68580" marR="68580"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Slide Number Placeholder 2"/>
          <p:cNvSpPr>
            <a:spLocks noGrp="1"/>
          </p:cNvSpPr>
          <p:nvPr>
            <p:ph type="sldNum" sz="quarter" idx="15"/>
          </p:nvPr>
        </p:nvSpPr>
        <p:spPr/>
        <p:txBody>
          <a:bodyPr/>
          <a:lstStyle/>
          <a:p>
            <a:fld id="{5D5C9408-1918-4FCE-8737-5C5B0184394D}"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609600"/>
            <a:ext cx="8382000" cy="5516563"/>
          </a:xfrm>
        </p:spPr>
        <p:txBody>
          <a:bodyPr>
            <a:normAutofit fontScale="77500" lnSpcReduction="20000"/>
          </a:bodyPr>
          <a:lstStyle/>
          <a:p>
            <a:pPr>
              <a:buNone/>
            </a:pPr>
            <a:r>
              <a:rPr lang="en-US" b="1" u="sng" dirty="0"/>
              <a:t>Objectives</a:t>
            </a:r>
            <a:r>
              <a:rPr lang="en-US" dirty="0"/>
              <a:t>:  </a:t>
            </a:r>
          </a:p>
          <a:p>
            <a:pPr>
              <a:buNone/>
            </a:pPr>
            <a:r>
              <a:rPr lang="en-US" dirty="0"/>
              <a:t> </a:t>
            </a:r>
          </a:p>
          <a:p>
            <a:pPr lvl="0">
              <a:buFont typeface="Wingdings" pitchFamily="2" charset="2"/>
              <a:buChar char="ü"/>
            </a:pPr>
            <a:r>
              <a:rPr lang="en-US" dirty="0"/>
              <a:t>Identify the basic properties of fluids and the various types of fluid flow configurations encountered in practice. </a:t>
            </a:r>
          </a:p>
          <a:p>
            <a:pPr lvl="0">
              <a:buFont typeface="Wingdings" pitchFamily="2" charset="2"/>
              <a:buChar char="ü"/>
            </a:pPr>
            <a:r>
              <a:rPr lang="en-US" dirty="0"/>
              <a:t>Recognize the importance and application of dimensions, units and dimensional homogeneity in engineering calculations. </a:t>
            </a:r>
          </a:p>
          <a:p>
            <a:pPr lvl="0">
              <a:buFont typeface="Wingdings" pitchFamily="2" charset="2"/>
              <a:buChar char="ü"/>
            </a:pPr>
            <a:r>
              <a:rPr lang="en-US" dirty="0"/>
              <a:t>Compute the viscous forces in various engineering applications as fluids deform due to the no-slip condition. </a:t>
            </a:r>
          </a:p>
          <a:p>
            <a:pPr lvl="0">
              <a:buFont typeface="Wingdings" pitchFamily="2" charset="2"/>
              <a:buChar char="ü"/>
            </a:pPr>
            <a:r>
              <a:rPr lang="en-US" dirty="0"/>
              <a:t>Discuss the various effects of surface tension, e.g. pressure difference and capillary rise. </a:t>
            </a:r>
          </a:p>
          <a:p>
            <a:pPr lvl="0">
              <a:buFont typeface="Wingdings" pitchFamily="2" charset="2"/>
              <a:buChar char="ü"/>
            </a:pPr>
            <a:r>
              <a:rPr lang="en-US" dirty="0"/>
              <a:t>Determine the variation of pressure in a fluid at rest. </a:t>
            </a:r>
          </a:p>
          <a:p>
            <a:pPr lvl="0">
              <a:buFont typeface="Wingdings" pitchFamily="2" charset="2"/>
              <a:buChar char="ü"/>
            </a:pPr>
            <a:r>
              <a:rPr lang="en-US" dirty="0"/>
              <a:t>Calculate the forces exerted by a fluid at rest on plane or curved submerged surfaces. </a:t>
            </a:r>
          </a:p>
          <a:p>
            <a:pPr lvl="0">
              <a:buFont typeface="Wingdings" pitchFamily="2" charset="2"/>
              <a:buChar char="ü"/>
            </a:pPr>
            <a:r>
              <a:rPr lang="en-US" dirty="0"/>
              <a:t>Compute the effect of buoyancy on submerged bodies. </a:t>
            </a:r>
          </a:p>
          <a:p>
            <a:pPr lvl="0">
              <a:buFont typeface="Wingdings" pitchFamily="2" charset="2"/>
              <a:buChar char="ü"/>
            </a:pPr>
            <a:r>
              <a:rPr lang="en-US" dirty="0"/>
              <a:t>Identify the various types of flow and plot the velocity and acceleration vectors. </a:t>
            </a:r>
          </a:p>
          <a:p>
            <a:pPr lvl="0">
              <a:buFont typeface="Wingdings" pitchFamily="2" charset="2"/>
              <a:buChar char="ü"/>
            </a:pPr>
            <a:r>
              <a:rPr lang="en-US" dirty="0"/>
              <a:t>Apply the mass conservation equation in a flow system. </a:t>
            </a:r>
          </a:p>
          <a:p>
            <a:pPr lvl="0">
              <a:buFont typeface="Wingdings" pitchFamily="2" charset="2"/>
              <a:buChar char="ü"/>
            </a:pPr>
            <a:r>
              <a:rPr lang="en-US" dirty="0"/>
              <a:t>Utilize the Bernoulli equation to solve fluid flow problems and recognize its limitation. </a:t>
            </a:r>
          </a:p>
          <a:p>
            <a:pPr>
              <a:buFont typeface="Wingdings" pitchFamily="2" charset="2"/>
              <a:buChar char="ü"/>
            </a:pPr>
            <a:endParaRPr lang="en-US" dirty="0"/>
          </a:p>
        </p:txBody>
      </p:sp>
      <p:sp>
        <p:nvSpPr>
          <p:cNvPr id="4" name="Slide Number Placeholder 3"/>
          <p:cNvSpPr>
            <a:spLocks noGrp="1"/>
          </p:cNvSpPr>
          <p:nvPr>
            <p:ph type="sldNum" sz="quarter" idx="15"/>
          </p:nvPr>
        </p:nvSpPr>
        <p:spPr/>
        <p:txBody>
          <a:bodyPr/>
          <a:lstStyle/>
          <a:p>
            <a:fld id="{5D5C9408-1918-4FCE-8737-5C5B0184394D}"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4525963"/>
          </a:xfrm>
        </p:spPr>
        <p:txBody>
          <a:bodyPr>
            <a:normAutofit fontScale="92500" lnSpcReduction="10000"/>
          </a:bodyPr>
          <a:lstStyle/>
          <a:p>
            <a:pPr lvl="0">
              <a:buFont typeface="Wingdings" pitchFamily="2" charset="2"/>
              <a:buChar char=""/>
            </a:pPr>
            <a:r>
              <a:rPr lang="en-US" dirty="0"/>
              <a:t>Utilize the energy equation to determine turbine power output and pumping power requirements. </a:t>
            </a:r>
          </a:p>
          <a:p>
            <a:pPr lvl="0">
              <a:buFont typeface="Wingdings" pitchFamily="2" charset="2"/>
              <a:buChar char=""/>
            </a:pPr>
            <a:r>
              <a:rPr lang="en-US" dirty="0"/>
              <a:t>Incorporate the energy conversion efficiencies in the energy equation. </a:t>
            </a:r>
          </a:p>
          <a:p>
            <a:pPr lvl="0">
              <a:buFont typeface="Wingdings" pitchFamily="2" charset="2"/>
              <a:buChar char=""/>
            </a:pPr>
            <a:r>
              <a:rPr lang="en-US" dirty="0"/>
              <a:t>Determine the various kinds of forces and moments acting on a fluid flow field. </a:t>
            </a:r>
          </a:p>
          <a:p>
            <a:pPr lvl="0">
              <a:buFont typeface="Wingdings" pitchFamily="2" charset="2"/>
              <a:buChar char=""/>
            </a:pPr>
            <a:r>
              <a:rPr lang="en-US" dirty="0"/>
              <a:t>Apply the method of repeating variables to identify non–dimensional parameters. </a:t>
            </a:r>
          </a:p>
          <a:p>
            <a:pPr lvl="0">
              <a:buFont typeface="Wingdings" pitchFamily="2" charset="2"/>
              <a:buChar char=""/>
            </a:pPr>
            <a:r>
              <a:rPr lang="en-US" dirty="0"/>
              <a:t>Understand the concept of dynamic similarity and how to apply it to experimental modeling. </a:t>
            </a:r>
          </a:p>
          <a:p>
            <a:pPr lvl="0">
              <a:buFont typeface="Wingdings" pitchFamily="2" charset="2"/>
              <a:buChar char=""/>
            </a:pPr>
            <a:r>
              <a:rPr lang="en-US" dirty="0"/>
              <a:t>Calculate the major and minor losses associated with pipe flow system and determine the pumping power requirements. </a:t>
            </a:r>
          </a:p>
          <a:p>
            <a:pPr>
              <a:buFont typeface="Wingdings" pitchFamily="2" charset="2"/>
              <a:buChar char=""/>
            </a:pPr>
            <a:endParaRPr lang="en-US" dirty="0"/>
          </a:p>
        </p:txBody>
      </p:sp>
      <p:sp>
        <p:nvSpPr>
          <p:cNvPr id="4" name="Slide Number Placeholder 3"/>
          <p:cNvSpPr>
            <a:spLocks noGrp="1"/>
          </p:cNvSpPr>
          <p:nvPr>
            <p:ph type="sldNum" sz="quarter" idx="15"/>
          </p:nvPr>
        </p:nvSpPr>
        <p:spPr/>
        <p:txBody>
          <a:bodyPr/>
          <a:lstStyle/>
          <a:p>
            <a:fld id="{5D5C9408-1918-4FCE-8737-5C5B0184394D}"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838200"/>
            <a:ext cx="8229600" cy="4724400"/>
          </a:xfrm>
        </p:spPr>
        <p:txBody>
          <a:bodyPr>
            <a:normAutofit fontScale="92500" lnSpcReduction="20000"/>
          </a:bodyPr>
          <a:lstStyle/>
          <a:p>
            <a:pPr lvl="0">
              <a:buFont typeface="Wingdings" pitchFamily="2" charset="2"/>
              <a:buChar char=""/>
            </a:pPr>
            <a:r>
              <a:rPr lang="en-US" dirty="0"/>
              <a:t>Introduction to Fluid Mechanics and its Basic Concepts</a:t>
            </a:r>
          </a:p>
          <a:p>
            <a:pPr lvl="0">
              <a:buFont typeface="Wingdings" pitchFamily="2" charset="2"/>
              <a:buChar char=""/>
            </a:pPr>
            <a:r>
              <a:rPr lang="en-US" dirty="0"/>
              <a:t>Properties of Fluids</a:t>
            </a:r>
          </a:p>
          <a:p>
            <a:pPr lvl="0">
              <a:buFont typeface="Wingdings" pitchFamily="2" charset="2"/>
              <a:buChar char=""/>
            </a:pPr>
            <a:r>
              <a:rPr lang="en-US" dirty="0"/>
              <a:t>Pressure and Fluid Statics</a:t>
            </a:r>
          </a:p>
          <a:p>
            <a:pPr lvl="0">
              <a:buFont typeface="Wingdings" pitchFamily="2" charset="2"/>
              <a:buChar char=""/>
            </a:pPr>
            <a:r>
              <a:rPr lang="en-US" dirty="0"/>
              <a:t>Fluid Kinematics</a:t>
            </a:r>
          </a:p>
          <a:p>
            <a:pPr lvl="0">
              <a:buFont typeface="Wingdings" pitchFamily="2" charset="2"/>
              <a:buChar char=""/>
            </a:pPr>
            <a:r>
              <a:rPr lang="en-US" dirty="0"/>
              <a:t>Mass, Bernoulli and Energy Equations</a:t>
            </a:r>
          </a:p>
          <a:p>
            <a:pPr lvl="0">
              <a:buFont typeface="Wingdings" pitchFamily="2" charset="2"/>
              <a:buChar char=""/>
            </a:pPr>
            <a:r>
              <a:rPr lang="en-US" dirty="0"/>
              <a:t>Momentum Analysis of Flow Systems</a:t>
            </a:r>
          </a:p>
          <a:p>
            <a:pPr lvl="0">
              <a:buFont typeface="Wingdings" pitchFamily="2" charset="2"/>
              <a:buChar char=""/>
            </a:pPr>
            <a:r>
              <a:rPr lang="en-US" dirty="0"/>
              <a:t>Dimensional Analysis and Modeling</a:t>
            </a:r>
          </a:p>
          <a:p>
            <a:pPr lvl="0">
              <a:buFont typeface="Wingdings" pitchFamily="2" charset="2"/>
              <a:buChar char=""/>
            </a:pPr>
            <a:r>
              <a:rPr lang="en-US" dirty="0"/>
              <a:t>Flow in Pipes</a:t>
            </a:r>
          </a:p>
          <a:p>
            <a:pPr lvl="0">
              <a:buFont typeface="Wingdings" pitchFamily="2" charset="2"/>
              <a:buChar char=""/>
            </a:pPr>
            <a:r>
              <a:rPr lang="en-US" dirty="0"/>
              <a:t>Losses in Piping System</a:t>
            </a:r>
          </a:p>
          <a:p>
            <a:pPr lvl="0">
              <a:buFont typeface="Wingdings" pitchFamily="2" charset="2"/>
              <a:buChar char=""/>
            </a:pPr>
            <a:r>
              <a:rPr lang="en-US" dirty="0"/>
              <a:t>Piping Network and Pump Selection</a:t>
            </a:r>
          </a:p>
          <a:p>
            <a:pPr lvl="0">
              <a:buFont typeface="Wingdings" pitchFamily="2" charset="2"/>
              <a:buChar char=""/>
            </a:pPr>
            <a:r>
              <a:rPr lang="en-US" dirty="0"/>
              <a:t> Introduction to Computational Fluid Dynamics (CFD) and understanding to use CFD Software FLUENT for solving fluid flow problems.</a:t>
            </a:r>
          </a:p>
          <a:p>
            <a:pPr>
              <a:buFont typeface="Wingdings" pitchFamily="2" charset="2"/>
              <a:buChar char=""/>
            </a:pPr>
            <a:endParaRPr lang="en-US" dirty="0"/>
          </a:p>
        </p:txBody>
      </p:sp>
      <p:sp>
        <p:nvSpPr>
          <p:cNvPr id="4" name="Slide Number Placeholder 3"/>
          <p:cNvSpPr>
            <a:spLocks noGrp="1"/>
          </p:cNvSpPr>
          <p:nvPr>
            <p:ph type="sldNum" sz="quarter" idx="15"/>
          </p:nvPr>
        </p:nvSpPr>
        <p:spPr/>
        <p:txBody>
          <a:bodyPr/>
          <a:lstStyle/>
          <a:p>
            <a:fld id="{5D5C9408-1918-4FCE-8737-5C5B0184394D}"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228600" y="457200"/>
            <a:ext cx="8229600" cy="1600200"/>
          </a:xfrm>
          <a:noFill/>
          <a:ln/>
        </p:spPr>
        <p:txBody>
          <a:bodyPr>
            <a:normAutofit fontScale="90000"/>
          </a:bodyPr>
          <a:lstStyle/>
          <a:p>
            <a:pPr algn="ctr"/>
            <a:r>
              <a:rPr lang="en-US" sz="5300" b="1" u="sng" dirty="0" smtClean="0">
                <a:solidFill>
                  <a:schemeClr val="accent1">
                    <a:lumMod val="60000"/>
                    <a:lumOff val="40000"/>
                  </a:schemeClr>
                </a:solidFill>
                <a:latin typeface="Times New Roman" pitchFamily="18" charset="0"/>
                <a:ea typeface="Meiryo" pitchFamily="34" charset="-128"/>
                <a:cs typeface="Times New Roman" pitchFamily="18" charset="0"/>
              </a:rPr>
              <a:t/>
            </a:r>
            <a:br>
              <a:rPr lang="en-US" sz="5300" b="1" u="sng" dirty="0" smtClean="0">
                <a:solidFill>
                  <a:schemeClr val="accent1">
                    <a:lumMod val="60000"/>
                    <a:lumOff val="40000"/>
                  </a:schemeClr>
                </a:solidFill>
                <a:latin typeface="Times New Roman" pitchFamily="18" charset="0"/>
                <a:ea typeface="Meiryo" pitchFamily="34" charset="-128"/>
                <a:cs typeface="Times New Roman" pitchFamily="18" charset="0"/>
              </a:rPr>
            </a:br>
            <a:r>
              <a:rPr lang="en-US" sz="5300" b="1" u="sng" dirty="0" smtClean="0">
                <a:solidFill>
                  <a:schemeClr val="accent1">
                    <a:lumMod val="60000"/>
                    <a:lumOff val="40000"/>
                  </a:schemeClr>
                </a:solidFill>
                <a:latin typeface="Times New Roman" pitchFamily="18" charset="0"/>
                <a:ea typeface="Meiryo" pitchFamily="34" charset="-128"/>
                <a:cs typeface="Times New Roman" pitchFamily="18" charset="0"/>
              </a:rPr>
              <a:t>Fluid </a:t>
            </a:r>
            <a:r>
              <a:rPr lang="en-US" sz="5300" b="1" u="sng" dirty="0">
                <a:solidFill>
                  <a:schemeClr val="accent1">
                    <a:lumMod val="60000"/>
                    <a:lumOff val="40000"/>
                  </a:schemeClr>
                </a:solidFill>
                <a:latin typeface="Times New Roman" pitchFamily="18" charset="0"/>
                <a:ea typeface="Meiryo" pitchFamily="34" charset="-128"/>
                <a:cs typeface="Times New Roman" pitchFamily="18" charset="0"/>
              </a:rPr>
              <a:t>Mechanics</a:t>
            </a:r>
            <a:r>
              <a:rPr lang="en-US" sz="7200" b="1" u="sng" dirty="0">
                <a:solidFill>
                  <a:schemeClr val="accent1">
                    <a:lumMod val="60000"/>
                    <a:lumOff val="40000"/>
                  </a:schemeClr>
                </a:solidFill>
                <a:latin typeface="Times New Roman" pitchFamily="18" charset="0"/>
                <a:cs typeface="Times New Roman" pitchFamily="18" charset="0"/>
              </a:rPr>
              <a:t/>
            </a:r>
            <a:br>
              <a:rPr lang="en-US" sz="7200" b="1" u="sng" dirty="0">
                <a:solidFill>
                  <a:schemeClr val="accent1">
                    <a:lumMod val="60000"/>
                    <a:lumOff val="40000"/>
                  </a:schemeClr>
                </a:solidFill>
                <a:latin typeface="Times New Roman" pitchFamily="18" charset="0"/>
                <a:cs typeface="Times New Roman" pitchFamily="18" charset="0"/>
              </a:rPr>
            </a:br>
            <a:endParaRPr lang="en-US" sz="7200" b="1" u="sng" dirty="0">
              <a:solidFill>
                <a:schemeClr val="accent1">
                  <a:lumMod val="60000"/>
                  <a:lumOff val="40000"/>
                </a:schemeClr>
              </a:solidFill>
              <a:latin typeface="Times New Roman" pitchFamily="18" charset="0"/>
              <a:cs typeface="Times New Roman" pitchFamily="18" charset="0"/>
            </a:endParaRPr>
          </a:p>
        </p:txBody>
      </p:sp>
      <p:sp>
        <p:nvSpPr>
          <p:cNvPr id="118787" name="Rectangle 3"/>
          <p:cNvSpPr>
            <a:spLocks noGrp="1" noChangeArrowheads="1"/>
          </p:cNvSpPr>
          <p:nvPr>
            <p:ph sz="quarter" idx="1"/>
          </p:nvPr>
        </p:nvSpPr>
        <p:spPr>
          <a:xfrm>
            <a:off x="0" y="1514475"/>
            <a:ext cx="8915400" cy="4810125"/>
          </a:xfrm>
          <a:noFill/>
          <a:ln/>
        </p:spPr>
        <p:txBody>
          <a:bodyPr>
            <a:noAutofit/>
          </a:bodyPr>
          <a:lstStyle/>
          <a:p>
            <a:pPr>
              <a:lnSpc>
                <a:spcPct val="80000"/>
              </a:lnSpc>
              <a:buNone/>
            </a:pPr>
            <a:endParaRPr lang="en-US" sz="1800" b="1" dirty="0">
              <a:latin typeface="Times New Roman" pitchFamily="18" charset="0"/>
              <a:cs typeface="Times New Roman" pitchFamily="18" charset="0"/>
            </a:endParaRPr>
          </a:p>
          <a:p>
            <a:pPr>
              <a:lnSpc>
                <a:spcPct val="80000"/>
              </a:lnSpc>
              <a:buNone/>
            </a:pPr>
            <a:r>
              <a:rPr lang="en-US" sz="1800" b="1" dirty="0">
                <a:latin typeface="Times New Roman" pitchFamily="18" charset="0"/>
                <a:cs typeface="Times New Roman" pitchFamily="18" charset="0"/>
              </a:rPr>
              <a:t>Fluid Mechanics, MEP 290, </a:t>
            </a:r>
            <a:r>
              <a:rPr lang="en-US" sz="1800" b="1" dirty="0" smtClean="0">
                <a:latin typeface="Times New Roman" pitchFamily="18" charset="0"/>
                <a:cs typeface="Times New Roman" pitchFamily="18" charset="0"/>
              </a:rPr>
              <a:t>3 </a:t>
            </a:r>
            <a:r>
              <a:rPr lang="en-US" sz="1800" b="1" dirty="0">
                <a:latin typeface="Times New Roman" pitchFamily="18" charset="0"/>
                <a:cs typeface="Times New Roman" pitchFamily="18" charset="0"/>
              </a:rPr>
              <a:t>Cr. Hr</a:t>
            </a:r>
            <a:r>
              <a:rPr lang="en-US" sz="1800" b="1" dirty="0" smtClean="0">
                <a:latin typeface="Times New Roman" pitchFamily="18" charset="0"/>
                <a:cs typeface="Times New Roman" pitchFamily="18" charset="0"/>
              </a:rPr>
              <a:t>. + 1 Cr. Hr. Lab</a:t>
            </a:r>
            <a:endParaRPr lang="en-US" sz="1800" b="1" dirty="0">
              <a:latin typeface="Times New Roman" pitchFamily="18" charset="0"/>
              <a:cs typeface="Times New Roman" pitchFamily="18" charset="0"/>
            </a:endParaRPr>
          </a:p>
          <a:p>
            <a:pPr>
              <a:lnSpc>
                <a:spcPct val="80000"/>
              </a:lnSpc>
              <a:buNone/>
            </a:pPr>
            <a:endParaRPr lang="en-US" sz="1800" b="1" dirty="0">
              <a:latin typeface="Times New Roman" pitchFamily="18" charset="0"/>
              <a:cs typeface="Times New Roman" pitchFamily="18" charset="0"/>
            </a:endParaRPr>
          </a:p>
          <a:p>
            <a:pPr>
              <a:lnSpc>
                <a:spcPct val="80000"/>
              </a:lnSpc>
              <a:buNone/>
            </a:pPr>
            <a:r>
              <a:rPr lang="en-US" sz="1800" b="1" dirty="0">
                <a:latin typeface="Times New Roman" pitchFamily="18" charset="0"/>
                <a:cs typeface="Times New Roman" pitchFamily="18" charset="0"/>
              </a:rPr>
              <a:t>Text Book: </a:t>
            </a:r>
            <a:r>
              <a:rPr lang="en-US" sz="1800" b="1" i="1" dirty="0" smtClean="0">
                <a:solidFill>
                  <a:srgbClr val="FF0000"/>
                </a:solidFill>
                <a:latin typeface="Times New Roman" pitchFamily="18" charset="0"/>
                <a:cs typeface="Times New Roman" pitchFamily="18" charset="0"/>
              </a:rPr>
              <a:t>Fluid Mechanics, Fundamentals and Applications </a:t>
            </a:r>
            <a:r>
              <a:rPr lang="en-US" sz="1800" dirty="0" smtClean="0">
                <a:latin typeface="Times New Roman" pitchFamily="18" charset="0"/>
                <a:cs typeface="Times New Roman" pitchFamily="18" charset="0"/>
              </a:rPr>
              <a:t>By: </a:t>
            </a:r>
            <a:r>
              <a:rPr lang="en-US" sz="1800" dirty="0" err="1" smtClean="0">
                <a:latin typeface="Times New Roman" pitchFamily="18" charset="0"/>
                <a:cs typeface="Times New Roman" pitchFamily="18" charset="0"/>
              </a:rPr>
              <a:t>Yunus</a:t>
            </a:r>
            <a:r>
              <a:rPr lang="en-US" sz="1800" dirty="0" smtClean="0">
                <a:latin typeface="Times New Roman" pitchFamily="18" charset="0"/>
                <a:cs typeface="Times New Roman" pitchFamily="18" charset="0"/>
              </a:rPr>
              <a:t> A. </a:t>
            </a:r>
            <a:r>
              <a:rPr lang="en-US" sz="1800" dirty="0" err="1" smtClean="0">
                <a:latin typeface="Times New Roman" pitchFamily="18" charset="0"/>
                <a:cs typeface="Times New Roman" pitchFamily="18" charset="0"/>
              </a:rPr>
              <a:t>Çengel</a:t>
            </a:r>
            <a:r>
              <a:rPr lang="en-US" sz="1800" dirty="0" smtClean="0">
                <a:latin typeface="Times New Roman" pitchFamily="18" charset="0"/>
                <a:cs typeface="Times New Roman" pitchFamily="18" charset="0"/>
              </a:rPr>
              <a:t> and             </a:t>
            </a:r>
          </a:p>
          <a:p>
            <a:pPr>
              <a:lnSpc>
                <a:spcPct val="80000"/>
              </a:lnSpc>
              <a:buNone/>
            </a:pPr>
            <a:r>
              <a:rPr lang="en-US" sz="1800" dirty="0" smtClean="0">
                <a:latin typeface="Times New Roman" pitchFamily="18" charset="0"/>
                <a:cs typeface="Times New Roman" pitchFamily="18" charset="0"/>
              </a:rPr>
              <a:t>                    John M. </a:t>
            </a:r>
            <a:r>
              <a:rPr lang="en-US" sz="1800" dirty="0" err="1" smtClean="0">
                <a:latin typeface="Times New Roman" pitchFamily="18" charset="0"/>
                <a:cs typeface="Times New Roman" pitchFamily="18" charset="0"/>
              </a:rPr>
              <a:t>Cimbala</a:t>
            </a:r>
            <a:r>
              <a:rPr lang="en-US" sz="1800" dirty="0" smtClean="0">
                <a:latin typeface="Times New Roman" pitchFamily="18" charset="0"/>
                <a:cs typeface="Times New Roman" pitchFamily="18" charset="0"/>
              </a:rPr>
              <a:t>, 2006</a:t>
            </a:r>
          </a:p>
          <a:p>
            <a:pPr>
              <a:buNone/>
            </a:pPr>
            <a:r>
              <a:rPr lang="en-US" sz="1800" dirty="0" smtClean="0">
                <a:latin typeface="Times New Roman" pitchFamily="18" charset="0"/>
                <a:cs typeface="Times New Roman" pitchFamily="18" charset="0"/>
              </a:rPr>
              <a:t>                    Fluid Mechanics By: Frank M. White, 5th Edition, </a:t>
            </a:r>
            <a:r>
              <a:rPr lang="en-US" sz="1800" dirty="0" err="1" smtClean="0">
                <a:latin typeface="Times New Roman" pitchFamily="18" charset="0"/>
                <a:cs typeface="Times New Roman" pitchFamily="18" charset="0"/>
              </a:rPr>
              <a:t>McgrawHill</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Fundamentals of Fluid Mechanics; By Munson Young </a:t>
            </a:r>
            <a:r>
              <a:rPr lang="en-US" sz="1800" dirty="0" err="1" smtClean="0">
                <a:latin typeface="Times New Roman" pitchFamily="18" charset="0"/>
                <a:cs typeface="Times New Roman" pitchFamily="18" charset="0"/>
              </a:rPr>
              <a:t>Okiishi</a:t>
            </a:r>
            <a:r>
              <a:rPr lang="en-US" sz="1800" dirty="0" smtClean="0">
                <a:latin typeface="Times New Roman" pitchFamily="18" charset="0"/>
                <a:cs typeface="Times New Roman" pitchFamily="18" charset="0"/>
              </a:rPr>
              <a:t>; 5th Edition</a:t>
            </a:r>
          </a:p>
          <a:p>
            <a:pPr>
              <a:lnSpc>
                <a:spcPct val="80000"/>
              </a:lnSpc>
              <a:buNone/>
            </a:pPr>
            <a:endParaRPr lang="en-US" sz="1800" dirty="0" smtClean="0">
              <a:latin typeface="Times New Roman" pitchFamily="18" charset="0"/>
              <a:cs typeface="Times New Roman" pitchFamily="18" charset="0"/>
            </a:endParaRPr>
          </a:p>
          <a:p>
            <a:pPr>
              <a:lnSpc>
                <a:spcPct val="80000"/>
              </a:lnSpc>
              <a:buNone/>
            </a:pPr>
            <a:r>
              <a:rPr lang="en-US" sz="1800" b="1" dirty="0" smtClean="0">
                <a:latin typeface="Times New Roman" pitchFamily="18" charset="0"/>
                <a:cs typeface="Times New Roman" pitchFamily="18" charset="0"/>
              </a:rPr>
              <a:t>Classes: </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Sat. &amp; Mon.: 10:00 – 10:50 AM</a:t>
            </a:r>
          </a:p>
          <a:p>
            <a:pPr lvl="3">
              <a:lnSpc>
                <a:spcPct val="80000"/>
              </a:lnSpc>
              <a:buNone/>
            </a:pPr>
            <a:r>
              <a:rPr lang="en-US"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a:p>
            <a:pPr>
              <a:lnSpc>
                <a:spcPct val="80000"/>
              </a:lnSpc>
              <a:buNone/>
            </a:pPr>
            <a:r>
              <a:rPr lang="en-US" sz="1800" b="1" dirty="0" smtClean="0">
                <a:latin typeface="Times New Roman" pitchFamily="18" charset="0"/>
                <a:cs typeface="Times New Roman" pitchFamily="18" charset="0"/>
              </a:rPr>
              <a:t>Lab. and Tot. :  Wed.: 10:00 – </a:t>
            </a:r>
            <a:r>
              <a:rPr lang="en-US" sz="1800" b="1" smtClean="0">
                <a:latin typeface="Times New Roman" pitchFamily="18" charset="0"/>
                <a:cs typeface="Times New Roman" pitchFamily="18" charset="0"/>
              </a:rPr>
              <a:t>11:50 </a:t>
            </a:r>
            <a:r>
              <a:rPr lang="en-US" sz="1800" b="1" smtClean="0">
                <a:latin typeface="Times New Roman" pitchFamily="18" charset="0"/>
                <a:cs typeface="Times New Roman" pitchFamily="18" charset="0"/>
              </a:rPr>
              <a:t>AM</a:t>
            </a:r>
            <a:endParaRPr lang="en-US" sz="1800" b="1" dirty="0" smtClean="0">
              <a:latin typeface="Times New Roman" pitchFamily="18" charset="0"/>
              <a:cs typeface="Times New Roman" pitchFamily="18" charset="0"/>
            </a:endParaRPr>
          </a:p>
          <a:p>
            <a:pPr>
              <a:lnSpc>
                <a:spcPct val="80000"/>
              </a:lnSpc>
              <a:buNone/>
            </a:pPr>
            <a:r>
              <a:rPr lang="en-US" sz="1800" b="1" dirty="0" smtClean="0">
                <a:latin typeface="Times New Roman" pitchFamily="18" charset="0"/>
                <a:cs typeface="Times New Roman" pitchFamily="18" charset="0"/>
              </a:rPr>
              <a:t>Office hours: </a:t>
            </a:r>
            <a:r>
              <a:rPr lang="en-US" sz="1800" b="1" i="1" dirty="0" smtClean="0">
                <a:solidFill>
                  <a:srgbClr val="FF0000"/>
                </a:solidFill>
                <a:latin typeface="Times New Roman" pitchFamily="18" charset="0"/>
                <a:cs typeface="Times New Roman" pitchFamily="18" charset="0"/>
              </a:rPr>
              <a:t>Sat. and Mon. 11am-12pm</a:t>
            </a:r>
          </a:p>
          <a:p>
            <a:pPr>
              <a:lnSpc>
                <a:spcPct val="80000"/>
              </a:lnSpc>
              <a:buNone/>
            </a:pPr>
            <a:r>
              <a:rPr lang="en-US" sz="1800" b="1" dirty="0" smtClean="0">
                <a:latin typeface="Times New Roman" pitchFamily="18" charset="0"/>
                <a:cs typeface="Times New Roman" pitchFamily="18" charset="0"/>
              </a:rPr>
              <a:t>Office hours: </a:t>
            </a:r>
            <a:r>
              <a:rPr lang="en-US" sz="1800" b="1" i="1" dirty="0" smtClean="0">
                <a:solidFill>
                  <a:srgbClr val="FF0000"/>
                </a:solidFill>
                <a:latin typeface="Times New Roman" pitchFamily="18" charset="0"/>
                <a:cs typeface="Times New Roman" pitchFamily="18" charset="0"/>
              </a:rPr>
              <a:t>Sun. and Tue. 10am-12pm</a:t>
            </a:r>
          </a:p>
          <a:p>
            <a:pPr>
              <a:lnSpc>
                <a:spcPct val="80000"/>
              </a:lnSpc>
              <a:buNone/>
            </a:pPr>
            <a:endParaRPr lang="en-US" sz="1800" b="1" i="1" dirty="0" smtClean="0">
              <a:solidFill>
                <a:srgbClr val="FF9900"/>
              </a:solidFill>
              <a:latin typeface="Times New Roman" pitchFamily="18" charset="0"/>
              <a:cs typeface="Times New Roman" pitchFamily="18" charset="0"/>
            </a:endParaRPr>
          </a:p>
          <a:p>
            <a:pPr>
              <a:lnSpc>
                <a:spcPct val="80000"/>
              </a:lnSpc>
              <a:buNone/>
            </a:pPr>
            <a:r>
              <a:rPr lang="en-US" sz="1800" b="1" i="1" dirty="0" smtClean="0">
                <a:solidFill>
                  <a:srgbClr val="FF9900"/>
                </a:solidFill>
                <a:latin typeface="Times New Roman" pitchFamily="18" charset="0"/>
                <a:cs typeface="Times New Roman" pitchFamily="18" charset="0"/>
              </a:rPr>
              <a:t>                               </a:t>
            </a:r>
            <a:endParaRPr lang="en-US" sz="1800" b="1" dirty="0">
              <a:latin typeface="Times New Roman" pitchFamily="18" charset="0"/>
              <a:cs typeface="Times New Roman" pitchFamily="18" charset="0"/>
            </a:endParaRPr>
          </a:p>
          <a:p>
            <a:pPr>
              <a:lnSpc>
                <a:spcPct val="80000"/>
              </a:lnSpc>
              <a:buNone/>
            </a:pPr>
            <a:endParaRPr lang="en-US" sz="1800" b="1" dirty="0">
              <a:latin typeface="Times New Roman" pitchFamily="18" charset="0"/>
              <a:cs typeface="Times New Roman" pitchFamily="18" charset="0"/>
            </a:endParaRPr>
          </a:p>
          <a:p>
            <a:pPr>
              <a:lnSpc>
                <a:spcPct val="80000"/>
              </a:lnSpc>
              <a:buNone/>
            </a:pPr>
            <a:r>
              <a:rPr lang="en-US" sz="1800" i="1" dirty="0">
                <a:latin typeface="Times New Roman" pitchFamily="18" charset="0"/>
                <a:cs typeface="Times New Roman" pitchFamily="18" charset="0"/>
              </a:rPr>
              <a:t> </a:t>
            </a:r>
          </a:p>
        </p:txBody>
      </p:sp>
      <p:sp>
        <p:nvSpPr>
          <p:cNvPr id="5" name="Slide Number Placeholder 4"/>
          <p:cNvSpPr>
            <a:spLocks noGrp="1"/>
          </p:cNvSpPr>
          <p:nvPr>
            <p:ph type="sldNum" sz="quarter" idx="15"/>
          </p:nvPr>
        </p:nvSpPr>
        <p:spPr/>
        <p:txBody>
          <a:bodyPr/>
          <a:lstStyle/>
          <a:p>
            <a:fld id="{5D5C9408-1918-4FCE-8737-5C5B0184394D}"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609600"/>
            <a:ext cx="7467600" cy="4873752"/>
          </a:xfrm>
        </p:spPr>
        <p:txBody>
          <a:bodyPr>
            <a:normAutofit fontScale="77500" lnSpcReduction="20000"/>
          </a:bodyPr>
          <a:lstStyle/>
          <a:p>
            <a:pPr>
              <a:buNone/>
            </a:pPr>
            <a:r>
              <a:rPr lang="en-US" dirty="0" smtClean="0"/>
              <a:t>Assessment methods for the above elements</a:t>
            </a:r>
          </a:p>
          <a:p>
            <a:pPr>
              <a:buFont typeface="Wingdings" pitchFamily="2" charset="2"/>
              <a:buChar char="Ø"/>
            </a:pPr>
            <a:r>
              <a:rPr lang="en-US" dirty="0" smtClean="0"/>
              <a:t>   1 </a:t>
            </a:r>
            <a:r>
              <a:rPr lang="en-US" dirty="0" err="1" smtClean="0"/>
              <a:t>st</a:t>
            </a:r>
            <a:r>
              <a:rPr lang="en-US" dirty="0" smtClean="0"/>
              <a:t> Midterm Exam: 		    	20%</a:t>
            </a:r>
          </a:p>
          <a:p>
            <a:pPr>
              <a:buFont typeface="Wingdings" pitchFamily="2" charset="2"/>
              <a:buChar char="Ø"/>
            </a:pPr>
            <a:r>
              <a:rPr lang="en-US" dirty="0" smtClean="0"/>
              <a:t>   2 </a:t>
            </a:r>
            <a:r>
              <a:rPr lang="en-US" dirty="0" err="1" smtClean="0"/>
              <a:t>nd</a:t>
            </a:r>
            <a:r>
              <a:rPr lang="en-US" dirty="0" smtClean="0"/>
              <a:t> Midterm Exam : 	   		20%</a:t>
            </a:r>
          </a:p>
          <a:p>
            <a:pPr>
              <a:buFont typeface="Wingdings" pitchFamily="2" charset="2"/>
              <a:buChar char="Ø"/>
            </a:pPr>
            <a:r>
              <a:rPr lang="en-US" dirty="0" smtClean="0"/>
              <a:t>   </a:t>
            </a:r>
            <a:r>
              <a:rPr lang="en-US" dirty="0" err="1" smtClean="0"/>
              <a:t>Quizes</a:t>
            </a:r>
            <a:r>
              <a:rPr lang="en-US" dirty="0" smtClean="0"/>
              <a:t>, Project Report/others : 		20%</a:t>
            </a:r>
          </a:p>
          <a:p>
            <a:pPr>
              <a:buFont typeface="Wingdings" pitchFamily="2" charset="2"/>
              <a:buChar char="Ø"/>
            </a:pPr>
            <a:r>
              <a:rPr lang="en-US" dirty="0" smtClean="0"/>
              <a:t>   Final Exam: 		 		40%</a:t>
            </a:r>
          </a:p>
          <a:p>
            <a:pPr>
              <a:buFont typeface="Wingdings" pitchFamily="2" charset="2"/>
              <a:buChar char="Ø"/>
            </a:pPr>
            <a:endParaRPr lang="en-US" dirty="0" smtClean="0"/>
          </a:p>
          <a:p>
            <a:pPr>
              <a:buFont typeface="Wingdings" pitchFamily="2" charset="2"/>
              <a:buChar char="Ø"/>
            </a:pPr>
            <a:r>
              <a:rPr lang="en-US" dirty="0" smtClean="0"/>
              <a:t>                          Total: 		               </a:t>
            </a:r>
            <a:r>
              <a:rPr lang="en-US" dirty="0"/>
              <a:t>	</a:t>
            </a:r>
            <a:r>
              <a:rPr lang="en-US" dirty="0" smtClean="0"/>
              <a:t>100%</a:t>
            </a:r>
          </a:p>
          <a:p>
            <a:pPr>
              <a:buFont typeface="Wingdings" pitchFamily="2" charset="2"/>
              <a:buChar char="Ø"/>
            </a:pPr>
            <a:endParaRPr lang="en-US" dirty="0" smtClean="0"/>
          </a:p>
          <a:p>
            <a:pPr>
              <a:buNone/>
            </a:pPr>
            <a:r>
              <a:rPr lang="en-US" dirty="0" smtClean="0"/>
              <a:t>Text book: </a:t>
            </a:r>
          </a:p>
          <a:p>
            <a:pPr>
              <a:buFont typeface="Wingdings" pitchFamily="2" charset="2"/>
              <a:buChar char="Ø"/>
            </a:pPr>
            <a:r>
              <a:rPr lang="en-US" dirty="0" smtClean="0"/>
              <a:t>Fluid Mechanics, Fundamentals and Applications By: </a:t>
            </a:r>
            <a:r>
              <a:rPr lang="en-US" dirty="0" err="1" smtClean="0"/>
              <a:t>Yunus</a:t>
            </a:r>
            <a:r>
              <a:rPr lang="en-US" dirty="0" smtClean="0"/>
              <a:t> A. </a:t>
            </a:r>
            <a:r>
              <a:rPr lang="en-US" dirty="0" err="1" smtClean="0"/>
              <a:t>Çengel</a:t>
            </a:r>
            <a:r>
              <a:rPr lang="en-US" dirty="0" smtClean="0"/>
              <a:t> and John M. </a:t>
            </a:r>
            <a:r>
              <a:rPr lang="en-US" dirty="0" err="1" smtClean="0"/>
              <a:t>Cimbala</a:t>
            </a:r>
            <a:r>
              <a:rPr lang="en-US" dirty="0" smtClean="0"/>
              <a:t>, 1st Ed., 2006</a:t>
            </a:r>
          </a:p>
          <a:p>
            <a:pPr>
              <a:buFont typeface="Wingdings" pitchFamily="2" charset="2"/>
              <a:buChar char="Ø"/>
            </a:pPr>
            <a:endParaRPr lang="en-US" dirty="0" smtClean="0"/>
          </a:p>
          <a:p>
            <a:pPr>
              <a:buNone/>
            </a:pPr>
            <a:r>
              <a:rPr lang="en-US" dirty="0" smtClean="0"/>
              <a:t>Supplementary references </a:t>
            </a:r>
          </a:p>
          <a:p>
            <a:pPr>
              <a:buFont typeface="Wingdings" pitchFamily="2" charset="2"/>
              <a:buChar char="Ø"/>
            </a:pPr>
            <a:endParaRPr lang="en-US" dirty="0" smtClean="0"/>
          </a:p>
          <a:p>
            <a:pPr>
              <a:buFont typeface="Wingdings" pitchFamily="2" charset="2"/>
              <a:buChar char="Ø"/>
            </a:pPr>
            <a:r>
              <a:rPr lang="en-US" dirty="0" smtClean="0"/>
              <a:t>Fluid Mechanics By: Frank M. White, 5th Edition, </a:t>
            </a:r>
            <a:r>
              <a:rPr lang="en-US" dirty="0" err="1" smtClean="0"/>
              <a:t>McgrawHill</a:t>
            </a:r>
            <a:endParaRPr lang="en-US" dirty="0" smtClean="0"/>
          </a:p>
          <a:p>
            <a:pPr>
              <a:buFont typeface="Wingdings" pitchFamily="2" charset="2"/>
              <a:buChar char="Ø"/>
            </a:pPr>
            <a:r>
              <a:rPr lang="en-US" dirty="0" smtClean="0"/>
              <a:t>Fundamentals of Fluid Mechanics; By Munson Young </a:t>
            </a:r>
            <a:r>
              <a:rPr lang="en-US" dirty="0" err="1" smtClean="0"/>
              <a:t>Okiishi</a:t>
            </a:r>
            <a:endParaRPr lang="en-US" dirty="0" smtClean="0"/>
          </a:p>
          <a:p>
            <a:pPr>
              <a:buFont typeface="Wingdings" pitchFamily="2" charset="2"/>
              <a:buChar char="Ø"/>
            </a:pPr>
            <a:endParaRPr lang="en-US" dirty="0"/>
          </a:p>
        </p:txBody>
      </p:sp>
      <p:sp>
        <p:nvSpPr>
          <p:cNvPr id="4" name="Slide Number Placeholder 3"/>
          <p:cNvSpPr>
            <a:spLocks noGrp="1"/>
          </p:cNvSpPr>
          <p:nvPr>
            <p:ph type="sldNum" sz="quarter" idx="15"/>
          </p:nvPr>
        </p:nvSpPr>
        <p:spPr/>
        <p:txBody>
          <a:bodyPr/>
          <a:lstStyle/>
          <a:p>
            <a:fld id="{5D5C9408-1918-4FCE-8737-5C5B0184394D}"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57200" y="304797"/>
          <a:ext cx="7696201" cy="6019802"/>
        </p:xfrm>
        <a:graphic>
          <a:graphicData uri="http://schemas.openxmlformats.org/drawingml/2006/table">
            <a:tbl>
              <a:tblPr/>
              <a:tblGrid>
                <a:gridCol w="940438"/>
                <a:gridCol w="4897116"/>
                <a:gridCol w="1858647"/>
              </a:tblGrid>
              <a:tr h="338736">
                <a:tc gridSpan="3">
                  <a:txBody>
                    <a:bodyPr/>
                    <a:lstStyle/>
                    <a:p>
                      <a:pPr marL="0" marR="0" algn="ctr" rtl="1">
                        <a:lnSpc>
                          <a:spcPct val="115000"/>
                        </a:lnSpc>
                        <a:spcBef>
                          <a:spcPts val="0"/>
                        </a:spcBef>
                        <a:spcAft>
                          <a:spcPts val="1000"/>
                        </a:spcAft>
                      </a:pPr>
                      <a:r>
                        <a:rPr lang="en-US" sz="1400" b="1" dirty="0">
                          <a:latin typeface="Times New Roman"/>
                          <a:ea typeface="Times New Roman"/>
                          <a:cs typeface="Times New Roman"/>
                        </a:rPr>
                        <a:t>Time table for distributing theoretical course content</a:t>
                      </a:r>
                      <a:endParaRPr lang="en-US" sz="1400" dirty="0">
                        <a:latin typeface="Calibri"/>
                        <a:ea typeface="Times New Roman"/>
                        <a:cs typeface="Times New Roman"/>
                      </a:endParaRPr>
                    </a:p>
                  </a:txBody>
                  <a:tcPr marL="58804" marR="588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38736">
                <a:tc>
                  <a:txBody>
                    <a:bodyPr/>
                    <a:lstStyle/>
                    <a:p>
                      <a:pPr marL="0" marR="0" algn="ctr">
                        <a:lnSpc>
                          <a:spcPct val="115000"/>
                        </a:lnSpc>
                        <a:spcBef>
                          <a:spcPts val="600"/>
                        </a:spcBef>
                        <a:spcAft>
                          <a:spcPts val="600"/>
                        </a:spcAft>
                      </a:pPr>
                      <a:r>
                        <a:rPr lang="en-US" sz="1400" b="1" dirty="0">
                          <a:solidFill>
                            <a:srgbClr val="000000"/>
                          </a:solidFill>
                          <a:latin typeface="Times New Roman"/>
                          <a:ea typeface="Calibri"/>
                        </a:rPr>
                        <a:t>Week</a:t>
                      </a:r>
                      <a:endParaRPr lang="en-US" sz="1400" dirty="0">
                        <a:solidFill>
                          <a:srgbClr val="000000"/>
                        </a:solidFill>
                        <a:latin typeface="Times New Roman"/>
                        <a:ea typeface="Calibri"/>
                      </a:endParaRPr>
                    </a:p>
                  </a:txBody>
                  <a:tcPr marL="58804" marR="588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b="1" dirty="0">
                          <a:solidFill>
                            <a:srgbClr val="000000"/>
                          </a:solidFill>
                          <a:latin typeface="Times New Roman"/>
                          <a:ea typeface="Calibri"/>
                        </a:rPr>
                        <a:t>Theoretical Course Content</a:t>
                      </a:r>
                      <a:endParaRPr lang="en-US" sz="1400" dirty="0">
                        <a:solidFill>
                          <a:srgbClr val="000000"/>
                        </a:solidFill>
                        <a:latin typeface="Times New Roman"/>
                        <a:ea typeface="Calibri"/>
                      </a:endParaRPr>
                    </a:p>
                  </a:txBody>
                  <a:tcPr marL="58804" marR="588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b="1" dirty="0">
                          <a:solidFill>
                            <a:srgbClr val="000000"/>
                          </a:solidFill>
                          <a:latin typeface="Times New Roman"/>
                          <a:ea typeface="Calibri"/>
                        </a:rPr>
                        <a:t>Remarks</a:t>
                      </a:r>
                      <a:endParaRPr lang="en-US" sz="1400" dirty="0">
                        <a:solidFill>
                          <a:srgbClr val="000000"/>
                        </a:solidFill>
                        <a:latin typeface="Times New Roman"/>
                        <a:ea typeface="Calibri"/>
                      </a:endParaRPr>
                    </a:p>
                  </a:txBody>
                  <a:tcPr marL="58804" marR="588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8466">
                <a:tc>
                  <a:txBody>
                    <a:bodyPr/>
                    <a:lstStyle/>
                    <a:p>
                      <a:pPr marL="0" marR="0" algn="ctr">
                        <a:lnSpc>
                          <a:spcPct val="115000"/>
                        </a:lnSpc>
                        <a:spcBef>
                          <a:spcPts val="600"/>
                        </a:spcBef>
                        <a:spcAft>
                          <a:spcPts val="600"/>
                        </a:spcAft>
                      </a:pPr>
                      <a:r>
                        <a:rPr lang="en-US" sz="1400" dirty="0">
                          <a:solidFill>
                            <a:srgbClr val="000000"/>
                          </a:solidFill>
                          <a:latin typeface="Times New Roman"/>
                          <a:ea typeface="Calibri"/>
                        </a:rPr>
                        <a:t>1</a:t>
                      </a:r>
                    </a:p>
                  </a:txBody>
                  <a:tcPr marL="58804" marR="588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0" algn="l" rtl="0">
                        <a:lnSpc>
                          <a:spcPct val="115000"/>
                        </a:lnSpc>
                        <a:spcBef>
                          <a:spcPts val="0"/>
                        </a:spcBef>
                        <a:spcAft>
                          <a:spcPts val="0"/>
                        </a:spcAft>
                      </a:pPr>
                      <a:r>
                        <a:rPr lang="en-US" sz="1200" b="1" dirty="0">
                          <a:solidFill>
                            <a:srgbClr val="000000"/>
                          </a:solidFill>
                          <a:latin typeface="Times New Roman"/>
                          <a:ea typeface="Times New Roman"/>
                          <a:cs typeface="Times New Roman"/>
                        </a:rPr>
                        <a:t>INTRODUCTION AND BASIC CONCEPTS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Basics of Fluid Mechanics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Classification of Fluid Flow</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System and Control Volume</a:t>
                      </a:r>
                      <a:endParaRPr lang="en-US" sz="1200" dirty="0">
                        <a:latin typeface="Calibri"/>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1000">
                        <a:solidFill>
                          <a:srgbClr val="000000"/>
                        </a:solidFill>
                        <a:latin typeface="Times New Roman"/>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1349">
                <a:tc>
                  <a:txBody>
                    <a:bodyPr/>
                    <a:lstStyle/>
                    <a:p>
                      <a:pPr marL="0" marR="0" algn="ctr">
                        <a:lnSpc>
                          <a:spcPct val="115000"/>
                        </a:lnSpc>
                        <a:spcBef>
                          <a:spcPts val="600"/>
                        </a:spcBef>
                        <a:spcAft>
                          <a:spcPts val="600"/>
                        </a:spcAft>
                      </a:pPr>
                      <a:r>
                        <a:rPr lang="en-US" sz="1400" dirty="0">
                          <a:solidFill>
                            <a:srgbClr val="000000"/>
                          </a:solidFill>
                          <a:latin typeface="Times New Roman"/>
                          <a:ea typeface="Calibri"/>
                        </a:rPr>
                        <a:t>2</a:t>
                      </a:r>
                    </a:p>
                  </a:txBody>
                  <a:tcPr marL="58804" marR="588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0" algn="l" rtl="0">
                        <a:lnSpc>
                          <a:spcPct val="115000"/>
                        </a:lnSpc>
                        <a:spcBef>
                          <a:spcPts val="0"/>
                        </a:spcBef>
                        <a:spcAft>
                          <a:spcPts val="0"/>
                        </a:spcAft>
                      </a:pPr>
                      <a:r>
                        <a:rPr lang="en-US" sz="1200" b="1" dirty="0">
                          <a:solidFill>
                            <a:srgbClr val="000000"/>
                          </a:solidFill>
                          <a:latin typeface="Times New Roman"/>
                          <a:ea typeface="Times New Roman"/>
                          <a:cs typeface="Times New Roman"/>
                        </a:rPr>
                        <a:t>INTRODUCTION AND BASIC CONCEPTS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Importance of Dimensions and Units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Problem Solving Technique</a:t>
                      </a:r>
                      <a:endParaRPr lang="en-US" sz="1200" dirty="0">
                        <a:latin typeface="Calibri"/>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1000">
                        <a:solidFill>
                          <a:srgbClr val="000000"/>
                        </a:solidFill>
                        <a:latin typeface="Times New Roman"/>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8466">
                <a:tc>
                  <a:txBody>
                    <a:bodyPr/>
                    <a:lstStyle/>
                    <a:p>
                      <a:pPr marL="0" marR="0" algn="ctr">
                        <a:lnSpc>
                          <a:spcPct val="115000"/>
                        </a:lnSpc>
                        <a:spcBef>
                          <a:spcPts val="600"/>
                        </a:spcBef>
                        <a:spcAft>
                          <a:spcPts val="600"/>
                        </a:spcAft>
                      </a:pPr>
                      <a:r>
                        <a:rPr lang="en-US" sz="1400" dirty="0">
                          <a:solidFill>
                            <a:srgbClr val="000000"/>
                          </a:solidFill>
                          <a:latin typeface="Times New Roman"/>
                          <a:ea typeface="Calibri"/>
                        </a:rPr>
                        <a:t>3</a:t>
                      </a:r>
                    </a:p>
                  </a:txBody>
                  <a:tcPr marL="58804" marR="588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0" algn="l" rtl="0">
                        <a:lnSpc>
                          <a:spcPct val="115000"/>
                        </a:lnSpc>
                        <a:spcBef>
                          <a:spcPts val="0"/>
                        </a:spcBef>
                        <a:spcAft>
                          <a:spcPts val="0"/>
                        </a:spcAft>
                      </a:pPr>
                      <a:r>
                        <a:rPr lang="en-US" sz="1200" b="1" dirty="0">
                          <a:solidFill>
                            <a:srgbClr val="000000"/>
                          </a:solidFill>
                          <a:latin typeface="Times New Roman"/>
                          <a:ea typeface="Times New Roman"/>
                          <a:cs typeface="Times New Roman"/>
                        </a:rPr>
                        <a:t>PROPERTIES OF FLUIDS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Density and Specific Gravity</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Viscosity, dynamic and kinematic viscosity</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Surface tension and Capillary Effect </a:t>
                      </a:r>
                      <a:endParaRPr lang="en-US" sz="1200" dirty="0">
                        <a:latin typeface="Calibri"/>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1000">
                        <a:solidFill>
                          <a:srgbClr val="000000"/>
                        </a:solidFill>
                        <a:latin typeface="Times New Roman"/>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8466">
                <a:tc>
                  <a:txBody>
                    <a:bodyPr/>
                    <a:lstStyle/>
                    <a:p>
                      <a:pPr marL="0" marR="0" algn="ctr">
                        <a:lnSpc>
                          <a:spcPct val="115000"/>
                        </a:lnSpc>
                        <a:spcBef>
                          <a:spcPts val="600"/>
                        </a:spcBef>
                        <a:spcAft>
                          <a:spcPts val="600"/>
                        </a:spcAft>
                      </a:pPr>
                      <a:r>
                        <a:rPr lang="en-US" sz="1400" dirty="0">
                          <a:solidFill>
                            <a:srgbClr val="000000"/>
                          </a:solidFill>
                          <a:latin typeface="Times New Roman"/>
                          <a:ea typeface="Calibri"/>
                        </a:rPr>
                        <a:t>4</a:t>
                      </a:r>
                    </a:p>
                  </a:txBody>
                  <a:tcPr marL="58804" marR="588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0" algn="l" rtl="0">
                        <a:lnSpc>
                          <a:spcPct val="115000"/>
                        </a:lnSpc>
                        <a:spcBef>
                          <a:spcPts val="0"/>
                        </a:spcBef>
                        <a:spcAft>
                          <a:spcPts val="0"/>
                        </a:spcAft>
                      </a:pPr>
                      <a:r>
                        <a:rPr lang="en-US" sz="1200" b="1" dirty="0">
                          <a:solidFill>
                            <a:srgbClr val="000000"/>
                          </a:solidFill>
                          <a:latin typeface="Times New Roman"/>
                          <a:ea typeface="Times New Roman"/>
                          <a:cs typeface="Times New Roman"/>
                        </a:rPr>
                        <a:t>PROPERTIES OF FLUIDS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err="1">
                          <a:solidFill>
                            <a:srgbClr val="000000"/>
                          </a:solidFill>
                          <a:latin typeface="Times New Roman"/>
                          <a:ea typeface="Times New Roman"/>
                          <a:cs typeface="Times New Roman"/>
                        </a:rPr>
                        <a:t>Vapour</a:t>
                      </a:r>
                      <a:r>
                        <a:rPr lang="en-US" sz="1200" dirty="0">
                          <a:solidFill>
                            <a:srgbClr val="000000"/>
                          </a:solidFill>
                          <a:latin typeface="Times New Roman"/>
                          <a:ea typeface="Times New Roman"/>
                          <a:cs typeface="Times New Roman"/>
                        </a:rPr>
                        <a:t> pressure and </a:t>
                      </a:r>
                      <a:r>
                        <a:rPr lang="en-US" sz="1200" dirty="0" err="1">
                          <a:solidFill>
                            <a:srgbClr val="000000"/>
                          </a:solidFill>
                          <a:latin typeface="Times New Roman"/>
                          <a:ea typeface="Times New Roman"/>
                          <a:cs typeface="Times New Roman"/>
                        </a:rPr>
                        <a:t>Cavitation</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Energy and Specific Heats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Coefficient of Compressibility</a:t>
                      </a:r>
                      <a:endParaRPr lang="en-US" sz="1200" dirty="0">
                        <a:latin typeface="Calibri"/>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1000">
                        <a:solidFill>
                          <a:srgbClr val="000000"/>
                        </a:solidFill>
                        <a:latin typeface="Times New Roman"/>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5583">
                <a:tc>
                  <a:txBody>
                    <a:bodyPr/>
                    <a:lstStyle/>
                    <a:p>
                      <a:pPr marL="0" marR="0" algn="ctr">
                        <a:lnSpc>
                          <a:spcPct val="115000"/>
                        </a:lnSpc>
                        <a:spcBef>
                          <a:spcPts val="600"/>
                        </a:spcBef>
                        <a:spcAft>
                          <a:spcPts val="600"/>
                        </a:spcAft>
                      </a:pPr>
                      <a:r>
                        <a:rPr lang="en-US" sz="1400" dirty="0">
                          <a:solidFill>
                            <a:srgbClr val="000000"/>
                          </a:solidFill>
                          <a:latin typeface="Times New Roman"/>
                          <a:ea typeface="Calibri"/>
                        </a:rPr>
                        <a:t>5</a:t>
                      </a:r>
                    </a:p>
                  </a:txBody>
                  <a:tcPr marL="58804" marR="588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0" algn="l" rtl="0">
                        <a:lnSpc>
                          <a:spcPct val="115000"/>
                        </a:lnSpc>
                        <a:spcBef>
                          <a:spcPts val="0"/>
                        </a:spcBef>
                        <a:spcAft>
                          <a:spcPts val="0"/>
                        </a:spcAft>
                      </a:pPr>
                      <a:r>
                        <a:rPr lang="en-US" sz="1200" b="1" dirty="0">
                          <a:solidFill>
                            <a:srgbClr val="000000"/>
                          </a:solidFill>
                          <a:latin typeface="Times New Roman"/>
                          <a:ea typeface="Times New Roman"/>
                          <a:cs typeface="Times New Roman"/>
                        </a:rPr>
                        <a:t>PRESSURE AND FLUID STATICS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Pressure</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The manometer</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The manometer and atmospheric Pressure</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Introduction to Fluid Statics</a:t>
                      </a:r>
                      <a:endParaRPr lang="en-US" sz="1200" dirty="0">
                        <a:latin typeface="Calibri"/>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1000" dirty="0">
                        <a:solidFill>
                          <a:srgbClr val="000000"/>
                        </a:solidFill>
                        <a:latin typeface="Times New Roman"/>
                        <a:ea typeface="Times New Roman"/>
                        <a:cs typeface="Times New Roman"/>
                      </a:endParaRPr>
                    </a:p>
                  </a:txBody>
                  <a:tcPr marL="58804" marR="58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5"/>
          </p:nvPr>
        </p:nvSpPr>
        <p:spPr/>
        <p:txBody>
          <a:bodyPr/>
          <a:lstStyle/>
          <a:p>
            <a:fld id="{5D5C9408-1918-4FCE-8737-5C5B0184394D}"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381000"/>
          <a:ext cx="6287135" cy="4044696"/>
        </p:xfrm>
        <a:graphic>
          <a:graphicData uri="http://schemas.openxmlformats.org/drawingml/2006/table">
            <a:tbl>
              <a:tblPr/>
              <a:tblGrid>
                <a:gridCol w="768257"/>
                <a:gridCol w="4000523"/>
                <a:gridCol w="1518355"/>
              </a:tblGrid>
              <a:tr h="1011174">
                <a:tc>
                  <a:txBody>
                    <a:bodyPr/>
                    <a:lstStyle/>
                    <a:p>
                      <a:pPr marL="0" marR="0" algn="ctr">
                        <a:lnSpc>
                          <a:spcPct val="115000"/>
                        </a:lnSpc>
                        <a:spcBef>
                          <a:spcPts val="600"/>
                        </a:spcBef>
                        <a:spcAft>
                          <a:spcPts val="600"/>
                        </a:spcAft>
                      </a:pPr>
                      <a:r>
                        <a:rPr lang="en-US" sz="1400" dirty="0">
                          <a:solidFill>
                            <a:srgbClr val="000000"/>
                          </a:solidFill>
                          <a:latin typeface="Times New Roman"/>
                          <a:ea typeface="Calibri"/>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0" algn="l" rtl="0">
                        <a:lnSpc>
                          <a:spcPct val="115000"/>
                        </a:lnSpc>
                        <a:spcBef>
                          <a:spcPts val="0"/>
                        </a:spcBef>
                        <a:spcAft>
                          <a:spcPts val="0"/>
                        </a:spcAft>
                      </a:pPr>
                      <a:r>
                        <a:rPr lang="en-US" sz="1200" b="1" dirty="0">
                          <a:solidFill>
                            <a:srgbClr val="000000"/>
                          </a:solidFill>
                          <a:latin typeface="Times New Roman"/>
                          <a:ea typeface="Times New Roman"/>
                          <a:cs typeface="Times New Roman"/>
                        </a:rPr>
                        <a:t>PRESSURE AND FLUID STATICS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Hydrostatic Forces on Submerged Plane Surfaces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Hydrostatic Forces on Submerged Curved Surfaces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Buoyancy and Stability</a:t>
                      </a:r>
                      <a:endParaRPr lang="en-US"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1200">
                        <a:solidFill>
                          <a:srgbClr val="000000"/>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6761">
                <a:tc>
                  <a:txBody>
                    <a:bodyPr/>
                    <a:lstStyle/>
                    <a:p>
                      <a:pPr marL="0" marR="0" algn="ctr">
                        <a:lnSpc>
                          <a:spcPct val="115000"/>
                        </a:lnSpc>
                        <a:spcBef>
                          <a:spcPts val="600"/>
                        </a:spcBef>
                        <a:spcAft>
                          <a:spcPts val="600"/>
                        </a:spcAft>
                      </a:pPr>
                      <a:r>
                        <a:rPr lang="en-US" sz="1400">
                          <a:solidFill>
                            <a:srgbClr val="000000"/>
                          </a:solidFill>
                          <a:latin typeface="Times New Roman"/>
                          <a:ea typeface="Calibri"/>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200" b="1">
                          <a:solidFill>
                            <a:srgbClr val="000000"/>
                          </a:solidFill>
                          <a:latin typeface="Times New Roman"/>
                          <a:ea typeface="Times New Roman"/>
                          <a:cs typeface="Times New Roman"/>
                        </a:rPr>
                        <a:t>FLUID KINEMATICS</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Lagrangian &amp; Eulerian Specifications</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Streamline, Pathline &amp; Streak Line</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Linear Strain rate and Shear Strain Rate</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Vorticity &amp; Circulation</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Stream Function</a:t>
                      </a:r>
                      <a:endParaRPr lang="en-US" sz="12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1200">
                        <a:solidFill>
                          <a:srgbClr val="000000"/>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6761">
                <a:tc>
                  <a:txBody>
                    <a:bodyPr/>
                    <a:lstStyle/>
                    <a:p>
                      <a:pPr marL="0" marR="0" algn="ctr">
                        <a:lnSpc>
                          <a:spcPct val="115000"/>
                        </a:lnSpc>
                        <a:spcBef>
                          <a:spcPts val="600"/>
                        </a:spcBef>
                        <a:spcAft>
                          <a:spcPts val="600"/>
                        </a:spcAft>
                      </a:pPr>
                      <a:r>
                        <a:rPr lang="en-US" sz="1400" dirty="0">
                          <a:solidFill>
                            <a:srgbClr val="000000"/>
                          </a:solidFill>
                          <a:latin typeface="Times New Roman"/>
                          <a:ea typeface="Calibri"/>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0" algn="l" rtl="0">
                        <a:lnSpc>
                          <a:spcPct val="115000"/>
                        </a:lnSpc>
                        <a:spcBef>
                          <a:spcPts val="0"/>
                        </a:spcBef>
                        <a:spcAft>
                          <a:spcPts val="0"/>
                        </a:spcAft>
                      </a:pPr>
                      <a:r>
                        <a:rPr lang="en-US" sz="1200" b="1" dirty="0">
                          <a:solidFill>
                            <a:srgbClr val="000000"/>
                          </a:solidFill>
                          <a:latin typeface="Times New Roman"/>
                          <a:ea typeface="Times New Roman"/>
                          <a:cs typeface="Times New Roman"/>
                        </a:rPr>
                        <a:t>MASS, BERNOULLI, AND ENERGY EQUATIONS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Introduction</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Conservation of Mass</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The Bernoulli Equation</a:t>
                      </a:r>
                      <a:endParaRPr lang="en-US" sz="1200" dirty="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dirty="0">
                          <a:solidFill>
                            <a:srgbClr val="000000"/>
                          </a:solidFill>
                          <a:latin typeface="Times New Roman"/>
                          <a:ea typeface="Times New Roman"/>
                          <a:cs typeface="Times New Roman"/>
                        </a:rPr>
                        <a:t>Application of Bernoulli Equation</a:t>
                      </a:r>
                      <a:endParaRPr lang="en-US" sz="12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1200" dirty="0">
                        <a:solidFill>
                          <a:srgbClr val="000000"/>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5"/>
          </p:nvPr>
        </p:nvSpPr>
        <p:spPr/>
        <p:txBody>
          <a:bodyPr/>
          <a:lstStyle/>
          <a:p>
            <a:fld id="{5D5C9408-1918-4FCE-8737-5C5B0184394D}"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0" y="380999"/>
          <a:ext cx="6613138" cy="6037700"/>
        </p:xfrm>
        <a:graphic>
          <a:graphicData uri="http://schemas.openxmlformats.org/drawingml/2006/table">
            <a:tbl>
              <a:tblPr/>
              <a:tblGrid>
                <a:gridCol w="808092"/>
                <a:gridCol w="4207960"/>
                <a:gridCol w="1597086"/>
              </a:tblGrid>
              <a:tr h="860560">
                <a:tc>
                  <a:txBody>
                    <a:bodyPr/>
                    <a:lstStyle/>
                    <a:p>
                      <a:pPr marL="0" marR="0" algn="ctr">
                        <a:lnSpc>
                          <a:spcPct val="115000"/>
                        </a:lnSpc>
                        <a:spcBef>
                          <a:spcPts val="600"/>
                        </a:spcBef>
                        <a:spcAft>
                          <a:spcPts val="600"/>
                        </a:spcAft>
                      </a:pPr>
                      <a:r>
                        <a:rPr lang="en-US" sz="1400" dirty="0">
                          <a:solidFill>
                            <a:srgbClr val="000000"/>
                          </a:solidFill>
                          <a:latin typeface="Times New Roman"/>
                          <a:ea typeface="Calibri"/>
                        </a:rPr>
                        <a:t>9</a:t>
                      </a:r>
                    </a:p>
                  </a:txBody>
                  <a:tcPr marL="39834" marR="398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0" algn="l" rtl="0">
                        <a:lnSpc>
                          <a:spcPct val="115000"/>
                        </a:lnSpc>
                        <a:spcBef>
                          <a:spcPts val="0"/>
                        </a:spcBef>
                        <a:spcAft>
                          <a:spcPts val="0"/>
                        </a:spcAft>
                      </a:pPr>
                      <a:r>
                        <a:rPr lang="en-US" sz="1200" b="1">
                          <a:solidFill>
                            <a:srgbClr val="000000"/>
                          </a:solidFill>
                          <a:latin typeface="Times New Roman"/>
                          <a:ea typeface="Times New Roman"/>
                          <a:cs typeface="Times New Roman"/>
                        </a:rPr>
                        <a:t>MASS, BERNOULLI, AND ENERGY EQUATIONS</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General energy Equation</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Energy Analysis of Steady Flow</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Examples and Applications</a:t>
                      </a:r>
                      <a:endParaRPr lang="en-US" sz="1200">
                        <a:latin typeface="Calibri"/>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700">
                        <a:solidFill>
                          <a:srgbClr val="000000"/>
                        </a:solidFill>
                        <a:latin typeface="Times New Roman"/>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148">
                <a:tc>
                  <a:txBody>
                    <a:bodyPr/>
                    <a:lstStyle/>
                    <a:p>
                      <a:pPr marL="0" marR="0" algn="ctr">
                        <a:lnSpc>
                          <a:spcPct val="115000"/>
                        </a:lnSpc>
                        <a:spcBef>
                          <a:spcPts val="600"/>
                        </a:spcBef>
                        <a:spcAft>
                          <a:spcPts val="600"/>
                        </a:spcAft>
                      </a:pPr>
                      <a:r>
                        <a:rPr lang="en-US" sz="1400">
                          <a:solidFill>
                            <a:srgbClr val="000000"/>
                          </a:solidFill>
                          <a:latin typeface="Times New Roman"/>
                          <a:ea typeface="Calibri"/>
                        </a:rPr>
                        <a:t>10</a:t>
                      </a:r>
                    </a:p>
                  </a:txBody>
                  <a:tcPr marL="39834" marR="398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200" b="1">
                          <a:solidFill>
                            <a:srgbClr val="000000"/>
                          </a:solidFill>
                          <a:latin typeface="Times New Roman"/>
                          <a:ea typeface="Times New Roman"/>
                          <a:cs typeface="Times New Roman"/>
                        </a:rPr>
                        <a:t>MOMENTUM ANALYSIS OF FLOW SYSTEMS</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Newton’s Law and Conservation of Momentum</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Choosing a Control Volume</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Forces Acting on a Control Volume</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The Linear Momentum Equation</a:t>
                      </a:r>
                      <a:endParaRPr lang="en-US" sz="1200">
                        <a:latin typeface="Calibri"/>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700">
                        <a:solidFill>
                          <a:srgbClr val="000000"/>
                        </a:solidFill>
                        <a:latin typeface="Times New Roman"/>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0560">
                <a:tc>
                  <a:txBody>
                    <a:bodyPr/>
                    <a:lstStyle/>
                    <a:p>
                      <a:pPr marL="0" marR="0" algn="ctr">
                        <a:lnSpc>
                          <a:spcPct val="115000"/>
                        </a:lnSpc>
                        <a:spcBef>
                          <a:spcPts val="600"/>
                        </a:spcBef>
                        <a:spcAft>
                          <a:spcPts val="600"/>
                        </a:spcAft>
                      </a:pPr>
                      <a:r>
                        <a:rPr lang="en-US" sz="1400">
                          <a:solidFill>
                            <a:srgbClr val="000000"/>
                          </a:solidFill>
                          <a:latin typeface="Times New Roman"/>
                          <a:ea typeface="Calibri"/>
                        </a:rPr>
                        <a:t>11</a:t>
                      </a:r>
                    </a:p>
                  </a:txBody>
                  <a:tcPr marL="39834" marR="398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200" b="1">
                          <a:solidFill>
                            <a:srgbClr val="000000"/>
                          </a:solidFill>
                          <a:latin typeface="Times New Roman"/>
                          <a:ea typeface="Times New Roman"/>
                          <a:cs typeface="Times New Roman"/>
                        </a:rPr>
                        <a:t>DIMENSIONAL ANALYSIS AND MODELING</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Dimension and Units</a:t>
                      </a:r>
                      <a:endParaRPr lang="en-US" sz="1200">
                        <a:solidFill>
                          <a:srgbClr val="000000"/>
                        </a:solidFill>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Dimensional Homogeneity</a:t>
                      </a:r>
                      <a:endParaRPr lang="en-US" sz="1200">
                        <a:solidFill>
                          <a:srgbClr val="000000"/>
                        </a:solidFill>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Dimensional Analysis and Similarity</a:t>
                      </a:r>
                      <a:endParaRPr lang="en-US" sz="1200">
                        <a:solidFill>
                          <a:srgbClr val="000000"/>
                        </a:solidFill>
                        <a:latin typeface="Calibri"/>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700">
                        <a:solidFill>
                          <a:srgbClr val="000000"/>
                        </a:solidFill>
                        <a:latin typeface="Times New Roman"/>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4116">
                <a:tc>
                  <a:txBody>
                    <a:bodyPr/>
                    <a:lstStyle/>
                    <a:p>
                      <a:pPr marL="0" marR="0" algn="ctr">
                        <a:lnSpc>
                          <a:spcPct val="115000"/>
                        </a:lnSpc>
                        <a:spcBef>
                          <a:spcPts val="600"/>
                        </a:spcBef>
                        <a:spcAft>
                          <a:spcPts val="600"/>
                        </a:spcAft>
                      </a:pPr>
                      <a:r>
                        <a:rPr lang="en-US" sz="1400">
                          <a:solidFill>
                            <a:srgbClr val="000000"/>
                          </a:solidFill>
                          <a:latin typeface="Times New Roman"/>
                          <a:ea typeface="Calibri"/>
                        </a:rPr>
                        <a:t>12</a:t>
                      </a:r>
                    </a:p>
                  </a:txBody>
                  <a:tcPr marL="39834" marR="398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200" b="1">
                          <a:solidFill>
                            <a:srgbClr val="000000"/>
                          </a:solidFill>
                          <a:latin typeface="Times New Roman"/>
                          <a:ea typeface="Times New Roman"/>
                          <a:cs typeface="Times New Roman"/>
                        </a:rPr>
                        <a:t>DIMENSIONAL ANALYSIS AND MODELING</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The method of repeating variables and the PI Theorem</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Experimental Testing and Incomplete Similarity</a:t>
                      </a:r>
                      <a:endParaRPr lang="en-US" sz="1200">
                        <a:latin typeface="Calibri"/>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700">
                        <a:solidFill>
                          <a:srgbClr val="000000"/>
                        </a:solidFill>
                        <a:latin typeface="Times New Roman"/>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148">
                <a:tc>
                  <a:txBody>
                    <a:bodyPr/>
                    <a:lstStyle/>
                    <a:p>
                      <a:pPr marL="0" marR="0" algn="ctr">
                        <a:lnSpc>
                          <a:spcPct val="115000"/>
                        </a:lnSpc>
                        <a:spcBef>
                          <a:spcPts val="600"/>
                        </a:spcBef>
                        <a:spcAft>
                          <a:spcPts val="600"/>
                        </a:spcAft>
                      </a:pPr>
                      <a:r>
                        <a:rPr lang="en-US" sz="1400">
                          <a:solidFill>
                            <a:srgbClr val="000000"/>
                          </a:solidFill>
                          <a:latin typeface="Times New Roman"/>
                          <a:ea typeface="Calibri"/>
                        </a:rPr>
                        <a:t>13</a:t>
                      </a:r>
                    </a:p>
                  </a:txBody>
                  <a:tcPr marL="39834" marR="398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200" b="1">
                          <a:solidFill>
                            <a:srgbClr val="000000"/>
                          </a:solidFill>
                          <a:latin typeface="Times New Roman"/>
                          <a:ea typeface="Times New Roman"/>
                          <a:cs typeface="Times New Roman"/>
                        </a:rPr>
                        <a:t>FLOW IN PIPES</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Introduction</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Laminar and Turbulent Flow</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The Entrance Region</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Laminar Flow in Pipes</a:t>
                      </a:r>
                      <a:endParaRPr lang="en-US" sz="1200">
                        <a:latin typeface="Calibri"/>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700">
                        <a:solidFill>
                          <a:srgbClr val="000000"/>
                        </a:solidFill>
                        <a:latin typeface="Times New Roman"/>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148">
                <a:tc>
                  <a:txBody>
                    <a:bodyPr/>
                    <a:lstStyle/>
                    <a:p>
                      <a:pPr marL="0" marR="0" algn="ctr">
                        <a:lnSpc>
                          <a:spcPct val="115000"/>
                        </a:lnSpc>
                        <a:spcBef>
                          <a:spcPts val="600"/>
                        </a:spcBef>
                        <a:spcAft>
                          <a:spcPts val="600"/>
                        </a:spcAft>
                      </a:pPr>
                      <a:r>
                        <a:rPr lang="en-US" sz="1400">
                          <a:solidFill>
                            <a:srgbClr val="000000"/>
                          </a:solidFill>
                          <a:latin typeface="Times New Roman"/>
                          <a:ea typeface="Calibri"/>
                        </a:rPr>
                        <a:t>14</a:t>
                      </a:r>
                    </a:p>
                  </a:txBody>
                  <a:tcPr marL="39834" marR="398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200" b="1">
                          <a:solidFill>
                            <a:srgbClr val="000000"/>
                          </a:solidFill>
                          <a:latin typeface="Times New Roman"/>
                          <a:ea typeface="Times New Roman"/>
                          <a:cs typeface="Times New Roman"/>
                        </a:rPr>
                        <a:t>FLOW IN PIPES</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Turbulent Flow in Pipes</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Minor Losses</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Piping Networks and Pump Selection</a:t>
                      </a:r>
                      <a:endParaRPr lang="en-US" sz="1200">
                        <a:latin typeface="Calibri"/>
                        <a:ea typeface="Times New Roman"/>
                        <a:cs typeface="Times New Roman"/>
                      </a:endParaRPr>
                    </a:p>
                    <a:p>
                      <a:pPr marL="342900" marR="0" lvl="0" indent="-342900" algn="l" rtl="0">
                        <a:lnSpc>
                          <a:spcPct val="115000"/>
                        </a:lnSpc>
                        <a:spcBef>
                          <a:spcPts val="0"/>
                        </a:spcBef>
                        <a:spcAft>
                          <a:spcPts val="0"/>
                        </a:spcAft>
                        <a:buFont typeface="Symbol"/>
                        <a:buChar char=""/>
                      </a:pPr>
                      <a:r>
                        <a:rPr lang="en-US" sz="1200">
                          <a:solidFill>
                            <a:srgbClr val="000000"/>
                          </a:solidFill>
                          <a:latin typeface="Times New Roman"/>
                          <a:ea typeface="Times New Roman"/>
                          <a:cs typeface="Times New Roman"/>
                        </a:rPr>
                        <a:t>Flow rate and Velocity  Measurements</a:t>
                      </a:r>
                      <a:endParaRPr lang="en-US" sz="1200">
                        <a:latin typeface="Calibri"/>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endParaRPr lang="en-US" sz="700">
                        <a:solidFill>
                          <a:srgbClr val="000000"/>
                        </a:solidFill>
                        <a:latin typeface="Times New Roman"/>
                        <a:ea typeface="Times New Roman"/>
                        <a:cs typeface="Times New Roman"/>
                      </a:endParaRPr>
                    </a:p>
                  </a:txBody>
                  <a:tcPr marL="39834" marR="398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020">
                <a:tc>
                  <a:txBody>
                    <a:bodyPr/>
                    <a:lstStyle/>
                    <a:p>
                      <a:pPr marL="0" marR="0">
                        <a:lnSpc>
                          <a:spcPct val="115000"/>
                        </a:lnSpc>
                        <a:spcBef>
                          <a:spcPts val="0"/>
                        </a:spcBef>
                        <a:spcAft>
                          <a:spcPts val="0"/>
                        </a:spcAft>
                      </a:pPr>
                      <a:endParaRPr lang="en-US" sz="1400" dirty="0">
                        <a:solidFill>
                          <a:srgbClr val="000000"/>
                        </a:solidFill>
                        <a:latin typeface="Times New Roman"/>
                        <a:ea typeface="Calibri"/>
                      </a:endParaRPr>
                    </a:p>
                  </a:txBody>
                  <a:tcPr marL="39834" marR="398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41300" algn="ctr">
                        <a:lnSpc>
                          <a:spcPct val="115000"/>
                        </a:lnSpc>
                        <a:spcBef>
                          <a:spcPts val="300"/>
                        </a:spcBef>
                        <a:spcAft>
                          <a:spcPts val="300"/>
                        </a:spcAft>
                      </a:pPr>
                      <a:r>
                        <a:rPr lang="en-US" sz="1200" b="1" dirty="0">
                          <a:solidFill>
                            <a:srgbClr val="000000"/>
                          </a:solidFill>
                          <a:latin typeface="Times New Roman"/>
                          <a:ea typeface="Calibri"/>
                        </a:rPr>
                        <a:t>Final Exam </a:t>
                      </a:r>
                      <a:endParaRPr lang="en-US" sz="1200" dirty="0">
                        <a:solidFill>
                          <a:srgbClr val="000000"/>
                        </a:solidFill>
                        <a:latin typeface="Times New Roman"/>
                        <a:ea typeface="Calibri"/>
                      </a:endParaRPr>
                    </a:p>
                  </a:txBody>
                  <a:tcPr marL="39834" marR="398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700" dirty="0">
                        <a:solidFill>
                          <a:srgbClr val="000000"/>
                        </a:solidFill>
                        <a:latin typeface="Times New Roman"/>
                        <a:ea typeface="Calibri"/>
                      </a:endParaRPr>
                    </a:p>
                  </a:txBody>
                  <a:tcPr marL="39834" marR="398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5"/>
          </p:nvPr>
        </p:nvSpPr>
        <p:spPr/>
        <p:txBody>
          <a:bodyPr/>
          <a:lstStyle/>
          <a:p>
            <a:fld id="{5D5C9408-1918-4FCE-8737-5C5B0184394D}"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52401"/>
            <a:ext cx="8229600" cy="838199"/>
          </a:xfrm>
        </p:spPr>
        <p:txBody>
          <a:bodyPr>
            <a:normAutofit/>
          </a:bodyPr>
          <a:lstStyle/>
          <a:p>
            <a:pPr>
              <a:buNone/>
            </a:pPr>
            <a:r>
              <a:rPr lang="en-US" sz="1800" b="1" dirty="0" smtClean="0"/>
              <a:t>Hope we will all enjoy this course.</a:t>
            </a:r>
          </a:p>
          <a:p>
            <a:pPr>
              <a:buNone/>
            </a:pPr>
            <a:r>
              <a:rPr lang="en-US" sz="1800" b="1" dirty="0" smtClean="0"/>
              <a:t>Feel free to meet me to discuss your individual problems.</a:t>
            </a:r>
          </a:p>
        </p:txBody>
      </p:sp>
      <p:graphicFrame>
        <p:nvGraphicFramePr>
          <p:cNvPr id="4" name="Table 3"/>
          <p:cNvGraphicFramePr>
            <a:graphicFrameLocks noGrp="1"/>
          </p:cNvGraphicFramePr>
          <p:nvPr/>
        </p:nvGraphicFramePr>
        <p:xfrm>
          <a:off x="152400" y="914401"/>
          <a:ext cx="8610608" cy="4801643"/>
        </p:xfrm>
        <a:graphic>
          <a:graphicData uri="http://schemas.openxmlformats.org/drawingml/2006/table">
            <a:tbl>
              <a:tblPr/>
              <a:tblGrid>
                <a:gridCol w="1056607"/>
                <a:gridCol w="209120"/>
                <a:gridCol w="209120"/>
                <a:gridCol w="234801"/>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gridCol w="209120"/>
              </a:tblGrid>
              <a:tr h="167524">
                <a:tc gridSpan="37">
                  <a:txBody>
                    <a:bodyPr/>
                    <a:lstStyle/>
                    <a:p>
                      <a:pPr algn="ctr" fontAlgn="b"/>
                      <a:r>
                        <a:rPr lang="en-US" sz="1100" b="1" i="0" u="none" strike="noStrike">
                          <a:solidFill>
                            <a:srgbClr val="000000"/>
                          </a:solidFill>
                          <a:latin typeface="Garamond"/>
                        </a:rPr>
                        <a:t>KING ABDULAZIZ UNIVERSITY - RABIGH BRANCH</a:t>
                      </a:r>
                      <a:endParaRPr lang="en-US" sz="11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7524">
                <a:tc>
                  <a:txBody>
                    <a:bodyPr/>
                    <a:lstStyle/>
                    <a:p>
                      <a:pPr algn="ctr" fontAlgn="b"/>
                      <a:r>
                        <a:rPr lang="en-US" sz="1100" b="1" i="0" u="none" strike="noStrike">
                          <a:solidFill>
                            <a:srgbClr val="00B050"/>
                          </a:solidFill>
                          <a:latin typeface="Garamond"/>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gridSpan="30">
                  <a:txBody>
                    <a:bodyPr/>
                    <a:lstStyle/>
                    <a:p>
                      <a:pPr algn="ctr" fontAlgn="ctr"/>
                      <a:r>
                        <a:rPr lang="en-US" sz="1100" b="1" i="0" u="none" strike="noStrike">
                          <a:solidFill>
                            <a:srgbClr val="000000"/>
                          </a:solidFill>
                          <a:latin typeface="Garamond"/>
                        </a:rPr>
                        <a:t>FACULTY OF ENGINEERING</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67524">
                <a:tc>
                  <a:txBody>
                    <a:bodyPr/>
                    <a:lstStyle/>
                    <a:p>
                      <a:pPr algn="ctr" fontAlgn="b"/>
                      <a:r>
                        <a:rPr lang="en-US" sz="1100" b="1" i="0" u="none" strike="noStrike">
                          <a:solidFill>
                            <a:srgbClr val="00B050"/>
                          </a:solidFill>
                          <a:latin typeface="Garamond"/>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gridSpan="30">
                  <a:txBody>
                    <a:bodyPr/>
                    <a:lstStyle/>
                    <a:p>
                      <a:pPr algn="ctr" fontAlgn="b"/>
                      <a:r>
                        <a:rPr lang="en-US" sz="1100" b="1" i="0" u="none" strike="noStrike" dirty="0">
                          <a:solidFill>
                            <a:srgbClr val="000000"/>
                          </a:solidFill>
                          <a:latin typeface="Calibri"/>
                        </a:rPr>
                        <a:t>Second Semester 2013/1434</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481178">
                <a:tc gridSpan="37">
                  <a:txBody>
                    <a:bodyPr/>
                    <a:lstStyle/>
                    <a:p>
                      <a:pPr algn="ctr" fontAlgn="ctr"/>
                      <a:r>
                        <a:rPr lang="en-US" sz="1100" b="1" i="0" u="none" strike="noStrike" dirty="0">
                          <a:solidFill>
                            <a:srgbClr val="1F497D"/>
                          </a:solidFill>
                          <a:latin typeface="ITC Bookman Demi"/>
                        </a:rPr>
                        <a:t>Dr. Mohamed </a:t>
                      </a:r>
                      <a:r>
                        <a:rPr lang="en-US" sz="1100" b="1" i="0" u="none" strike="noStrike" dirty="0" err="1">
                          <a:solidFill>
                            <a:srgbClr val="1F497D"/>
                          </a:solidFill>
                          <a:latin typeface="ITC Bookman Demi"/>
                        </a:rPr>
                        <a:t>Fekry</a:t>
                      </a:r>
                      <a:endParaRPr lang="en-US" sz="1100" b="1" i="0" u="none" strike="noStrike" dirty="0">
                        <a:solidFill>
                          <a:srgbClr val="1F497D"/>
                        </a:solidFill>
                        <a:latin typeface="ITC Bookman Dem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06837">
                <a:tc>
                  <a:txBody>
                    <a:bodyPr/>
                    <a:lstStyle/>
                    <a:p>
                      <a:pPr algn="ctr" fontAlgn="ctr"/>
                      <a:r>
                        <a:rPr lang="en-US" sz="1100" b="1" i="0" u="none" strike="noStrike">
                          <a:solidFill>
                            <a:srgbClr val="000000"/>
                          </a:solidFill>
                          <a:latin typeface="Garamond"/>
                        </a:rPr>
                        <a:t>Time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6">
                  <a:txBody>
                    <a:bodyPr/>
                    <a:lstStyle/>
                    <a:p>
                      <a:pPr algn="ctr" fontAlgn="ctr"/>
                      <a:r>
                        <a:rPr lang="en-US" sz="1100" b="1" i="0" u="none" strike="noStrike">
                          <a:solidFill>
                            <a:srgbClr val="000000"/>
                          </a:solidFill>
                          <a:latin typeface="Garamond"/>
                        </a:rPr>
                        <a:t>9:00-10:00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a:solidFill>
                            <a:srgbClr val="000000"/>
                          </a:solidFill>
                          <a:latin typeface="Garamond"/>
                        </a:rPr>
                        <a:t>10:00-11:00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a:solidFill>
                            <a:srgbClr val="000000"/>
                          </a:solidFill>
                          <a:latin typeface="Garamond"/>
                        </a:rPr>
                        <a:t>11:00-12:00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a:solidFill>
                            <a:srgbClr val="000000"/>
                          </a:solidFill>
                          <a:latin typeface="Garamond"/>
                        </a:rPr>
                        <a:t>12:00-13:00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a:solidFill>
                            <a:srgbClr val="000000"/>
                          </a:solidFill>
                          <a:latin typeface="Garamond"/>
                        </a:rPr>
                        <a:t>13:00-14:00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a:solidFill>
                            <a:srgbClr val="000000"/>
                          </a:solidFill>
                          <a:latin typeface="Garamond"/>
                        </a:rPr>
                        <a:t>14:00-15:00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4692">
                <a:tc>
                  <a:txBody>
                    <a:bodyPr/>
                    <a:lstStyle/>
                    <a:p>
                      <a:pPr algn="ctr" fontAlgn="ctr"/>
                      <a:r>
                        <a:rPr lang="en-US" sz="1100" b="0" i="0" u="none" strike="noStrike">
                          <a:solidFill>
                            <a:srgbClr val="000000"/>
                          </a:solidFill>
                          <a:latin typeface="Garamond"/>
                        </a:rPr>
                        <a:t>x 10 minutes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7555">
                <a:tc>
                  <a:txBody>
                    <a:bodyPr/>
                    <a:lstStyle/>
                    <a:p>
                      <a:pPr algn="ctr" fontAlgn="ctr"/>
                      <a:r>
                        <a:rPr lang="en-US" sz="1100" b="1" i="0" u="none" strike="noStrike">
                          <a:solidFill>
                            <a:srgbClr val="000000"/>
                          </a:solidFill>
                          <a:latin typeface="Garamond"/>
                        </a:rPr>
                        <a:t>Saturday</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1100" b="1" i="0" u="none" strike="noStrike">
                          <a:solidFill>
                            <a:srgbClr val="000000"/>
                          </a:solidFill>
                          <a:latin typeface="Times New Roman"/>
                        </a:rPr>
                        <a:t>FLUID MECHANICS MEP290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en-US" sz="1100" b="1" i="0" u="none" strike="noStrike">
                          <a:solidFill>
                            <a:srgbClr val="000000"/>
                          </a:solidFill>
                          <a:latin typeface="Times New Roman"/>
                        </a:rPr>
                        <a:t>OFFICE HOUR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1727">
                <a:tc>
                  <a:txBody>
                    <a:bodyPr/>
                    <a:lstStyle/>
                    <a:p>
                      <a:pPr algn="ctr" fontAlgn="ctr"/>
                      <a:r>
                        <a:rPr lang="en-US" sz="1100" b="1" i="0" u="none" strike="noStrike">
                          <a:solidFill>
                            <a:srgbClr val="000000"/>
                          </a:solidFill>
                          <a:latin typeface="Garamond"/>
                        </a:rPr>
                        <a:t>Sunday</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2">
                  <a:txBody>
                    <a:bodyPr/>
                    <a:lstStyle/>
                    <a:p>
                      <a:pPr algn="ctr" fontAlgn="ctr"/>
                      <a:r>
                        <a:rPr lang="en-US" sz="1100" b="1" i="0" u="none" strike="noStrike">
                          <a:solidFill>
                            <a:srgbClr val="000000"/>
                          </a:solidFill>
                          <a:latin typeface="Times New Roman"/>
                        </a:rPr>
                        <a:t>OFFICE HOURS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2573">
                <a:tc>
                  <a:txBody>
                    <a:bodyPr/>
                    <a:lstStyle/>
                    <a:p>
                      <a:pPr algn="ctr" fontAlgn="ctr"/>
                      <a:r>
                        <a:rPr lang="en-US" sz="1100" b="1" i="0" u="none" strike="noStrike">
                          <a:solidFill>
                            <a:srgbClr val="000000"/>
                          </a:solidFill>
                          <a:latin typeface="Garamond"/>
                        </a:rPr>
                        <a:t>Monday</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1100" b="1" i="0" u="none" strike="noStrike">
                          <a:solidFill>
                            <a:srgbClr val="000000"/>
                          </a:solidFill>
                          <a:latin typeface="Times New Roman"/>
                        </a:rPr>
                        <a:t>FLUID MECHANICS MEP290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en-US" sz="1100" b="1" i="0" u="none" strike="noStrike">
                          <a:solidFill>
                            <a:srgbClr val="000000"/>
                          </a:solidFill>
                          <a:latin typeface="Times New Roman"/>
                        </a:rPr>
                        <a:t>OFFICE HOUR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9365">
                <a:tc>
                  <a:txBody>
                    <a:bodyPr/>
                    <a:lstStyle/>
                    <a:p>
                      <a:pPr algn="ctr" fontAlgn="ctr"/>
                      <a:r>
                        <a:rPr lang="en-US" sz="1100" b="1" i="0" u="none" strike="noStrike">
                          <a:solidFill>
                            <a:srgbClr val="000000"/>
                          </a:solidFill>
                          <a:latin typeface="Garamond"/>
                        </a:rPr>
                        <a:t>Tuesday</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2">
                  <a:txBody>
                    <a:bodyPr/>
                    <a:lstStyle/>
                    <a:p>
                      <a:pPr algn="ctr" fontAlgn="ctr"/>
                      <a:r>
                        <a:rPr lang="en-US" sz="1100" b="1" i="0" u="none" strike="noStrike">
                          <a:solidFill>
                            <a:srgbClr val="000000"/>
                          </a:solidFill>
                          <a:latin typeface="Times New Roman"/>
                        </a:rPr>
                        <a:t>OFFICE HOURS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2573">
                <a:tc>
                  <a:txBody>
                    <a:bodyPr/>
                    <a:lstStyle/>
                    <a:p>
                      <a:pPr algn="ctr" fontAlgn="ctr"/>
                      <a:r>
                        <a:rPr lang="en-US" sz="1100" b="1" i="0" u="none" strike="noStrike">
                          <a:solidFill>
                            <a:srgbClr val="000000"/>
                          </a:solidFill>
                          <a:latin typeface="Garamond"/>
                        </a:rPr>
                        <a:t>Wednesday</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en-US" sz="1100" b="1" i="0" u="none" strike="noStrike">
                          <a:solidFill>
                            <a:srgbClr val="000000"/>
                          </a:solidFill>
                          <a:latin typeface="Times New Roman"/>
                        </a:rPr>
                        <a:t>FLUID MECHANICS MEP290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en-US" sz="1100" b="1" i="0" u="none" strike="noStrike">
                          <a:solidFill>
                            <a:srgbClr val="000000"/>
                          </a:solidFill>
                          <a:latin typeface="Times New Roman"/>
                        </a:rPr>
                        <a:t>FLUID MECHANICS    Lab.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692">
                <a:tc>
                  <a:txBody>
                    <a:bodyPr/>
                    <a:lstStyle/>
                    <a:p>
                      <a:pPr algn="ctr" fontAlgn="ctr"/>
                      <a:r>
                        <a:rPr lang="en-US" sz="1100" b="0" i="0" u="none" strike="noStrike">
                          <a:solidFill>
                            <a:srgbClr val="000000"/>
                          </a:solidFill>
                          <a:latin typeface="Garamond"/>
                        </a:rPr>
                        <a:t>x 10 minutes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Garamond"/>
                        </a:rPr>
                        <a:t>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837">
                <a:tc>
                  <a:txBody>
                    <a:bodyPr/>
                    <a:lstStyle/>
                    <a:p>
                      <a:pPr algn="ctr" fontAlgn="ctr"/>
                      <a:r>
                        <a:rPr lang="en-US" sz="1100" b="1" i="0" u="none" strike="noStrike">
                          <a:solidFill>
                            <a:srgbClr val="000000"/>
                          </a:solidFill>
                          <a:latin typeface="Garamond"/>
                        </a:rPr>
                        <a:t>Time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6">
                  <a:txBody>
                    <a:bodyPr/>
                    <a:lstStyle/>
                    <a:p>
                      <a:pPr algn="ctr" fontAlgn="ctr"/>
                      <a:r>
                        <a:rPr lang="en-US" sz="1100" b="1" i="0" u="none" strike="noStrike">
                          <a:solidFill>
                            <a:srgbClr val="000000"/>
                          </a:solidFill>
                          <a:latin typeface="Garamond"/>
                        </a:rPr>
                        <a:t>9:00-10:00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a:solidFill>
                            <a:srgbClr val="000000"/>
                          </a:solidFill>
                          <a:latin typeface="Garamond"/>
                        </a:rPr>
                        <a:t>10:00-11:00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a:solidFill>
                            <a:srgbClr val="000000"/>
                          </a:solidFill>
                          <a:latin typeface="Garamond"/>
                        </a:rPr>
                        <a:t>11:00-12:00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a:solidFill>
                            <a:srgbClr val="000000"/>
                          </a:solidFill>
                          <a:latin typeface="Garamond"/>
                        </a:rPr>
                        <a:t>12:00-13:00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a:solidFill>
                            <a:srgbClr val="000000"/>
                          </a:solidFill>
                          <a:latin typeface="Garamond"/>
                        </a:rPr>
                        <a:t>13:00-14:00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100" b="1" i="0" u="none" strike="noStrike" dirty="0">
                          <a:solidFill>
                            <a:srgbClr val="000000"/>
                          </a:solidFill>
                          <a:latin typeface="Garamond"/>
                        </a:rPr>
                        <a:t>14:00-15:00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Slide Number Placeholder 4"/>
          <p:cNvSpPr>
            <a:spLocks noGrp="1"/>
          </p:cNvSpPr>
          <p:nvPr>
            <p:ph type="sldNum" sz="quarter" idx="15"/>
          </p:nvPr>
        </p:nvSpPr>
        <p:spPr/>
        <p:txBody>
          <a:bodyPr/>
          <a:lstStyle/>
          <a:p>
            <a:fld id="{5D5C9408-1918-4FCE-8737-5C5B0184394D}" type="slidenum">
              <a:rPr lang="en-US" smtClean="0"/>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ctr"/>
            <a:r>
              <a:rPr lang="en-US" sz="4800" b="1" u="sng" dirty="0">
                <a:solidFill>
                  <a:schemeClr val="accent1">
                    <a:lumMod val="60000"/>
                    <a:lumOff val="40000"/>
                  </a:schemeClr>
                </a:solidFill>
                <a:latin typeface="Times New Roman" pitchFamily="18" charset="0"/>
                <a:ea typeface="Meiryo" pitchFamily="34" charset="-128"/>
                <a:cs typeface="Times New Roman" pitchFamily="18" charset="0"/>
              </a:rPr>
              <a:t>Fluid Mechanics</a:t>
            </a:r>
          </a:p>
        </p:txBody>
      </p:sp>
      <p:sp>
        <p:nvSpPr>
          <p:cNvPr id="57347" name="Rectangle 3"/>
          <p:cNvSpPr>
            <a:spLocks noGrp="1" noChangeArrowheads="1"/>
          </p:cNvSpPr>
          <p:nvPr>
            <p:ph sz="quarter" idx="1"/>
          </p:nvPr>
        </p:nvSpPr>
        <p:spPr bwMode="auto">
          <a:xfrm>
            <a:off x="457200" y="1981200"/>
            <a:ext cx="8001000" cy="4144963"/>
          </a:xfrm>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dirty="0"/>
              <a:t>Students in the first course in </a:t>
            </a:r>
            <a:r>
              <a:rPr lang="en-US" dirty="0">
                <a:solidFill>
                  <a:srgbClr val="002060"/>
                </a:solidFill>
              </a:rPr>
              <a:t>fluid mechanics </a:t>
            </a:r>
            <a:r>
              <a:rPr lang="en-US" dirty="0"/>
              <a:t>might ask:</a:t>
            </a:r>
          </a:p>
          <a:p>
            <a:pPr>
              <a:buFontTx/>
              <a:buNone/>
            </a:pPr>
            <a:endParaRPr lang="en-US" dirty="0"/>
          </a:p>
          <a:p>
            <a:r>
              <a:rPr lang="en-US" dirty="0">
                <a:solidFill>
                  <a:srgbClr val="FF0000"/>
                </a:solidFill>
              </a:rPr>
              <a:t>What is fluid mechanics </a:t>
            </a:r>
            <a:r>
              <a:rPr lang="en-US" dirty="0" smtClean="0">
                <a:solidFill>
                  <a:srgbClr val="FF0000"/>
                </a:solidFill>
              </a:rPr>
              <a:t>?</a:t>
            </a:r>
            <a:endParaRPr lang="en-US" dirty="0">
              <a:solidFill>
                <a:srgbClr val="FF0000"/>
              </a:solidFill>
            </a:endParaRPr>
          </a:p>
          <a:p>
            <a:r>
              <a:rPr lang="en-US" dirty="0" smtClean="0"/>
              <a:t>What I will be studying in it?</a:t>
            </a:r>
            <a:endParaRPr lang="en-US" dirty="0"/>
          </a:p>
          <a:p>
            <a:r>
              <a:rPr lang="en-US" dirty="0">
                <a:solidFill>
                  <a:srgbClr val="FF0000"/>
                </a:solidFill>
              </a:rPr>
              <a:t>Why should I </a:t>
            </a:r>
            <a:r>
              <a:rPr lang="en-US" dirty="0" smtClean="0">
                <a:solidFill>
                  <a:srgbClr val="FF0000"/>
                </a:solidFill>
              </a:rPr>
              <a:t>study </a:t>
            </a:r>
            <a:r>
              <a:rPr lang="en-US" dirty="0">
                <a:solidFill>
                  <a:srgbClr val="FF0000"/>
                </a:solidFill>
              </a:rPr>
              <a:t>it?</a:t>
            </a:r>
          </a:p>
        </p:txBody>
      </p:sp>
      <p:sp>
        <p:nvSpPr>
          <p:cNvPr id="4" name="Slide Number Placeholder 3"/>
          <p:cNvSpPr>
            <a:spLocks noGrp="1"/>
          </p:cNvSpPr>
          <p:nvPr>
            <p:ph type="sldNum" sz="quarter" idx="15"/>
          </p:nvPr>
        </p:nvSpPr>
        <p:spPr/>
        <p:txBody>
          <a:bodyPr/>
          <a:lstStyle/>
          <a:p>
            <a:fld id="{5D5C9408-1918-4FCE-8737-5C5B0184394D}"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838200"/>
            <a:ext cx="7543800" cy="579438"/>
          </a:xfrm>
        </p:spPr>
        <p:txBody>
          <a:bodyPr/>
          <a:lstStyle/>
          <a:p>
            <a:pPr algn="ctr"/>
            <a:r>
              <a:rPr lang="en-US" sz="2400" b="1" u="sng" dirty="0">
                <a:solidFill>
                  <a:schemeClr val="accent1">
                    <a:lumMod val="60000"/>
                    <a:lumOff val="40000"/>
                  </a:schemeClr>
                </a:solidFill>
              </a:rPr>
              <a:t>Fluid Mechanics Overview</a:t>
            </a:r>
          </a:p>
        </p:txBody>
      </p:sp>
      <p:graphicFrame>
        <p:nvGraphicFramePr>
          <p:cNvPr id="100378" name="Object 26"/>
          <p:cNvGraphicFramePr>
            <a:graphicFrameLocks noChangeAspect="1"/>
          </p:cNvGraphicFramePr>
          <p:nvPr>
            <p:ph sz="quarter" idx="1"/>
          </p:nvPr>
        </p:nvGraphicFramePr>
        <p:xfrm>
          <a:off x="6019800" y="3048000"/>
          <a:ext cx="1066800" cy="463550"/>
        </p:xfrm>
        <a:graphic>
          <a:graphicData uri="http://schemas.openxmlformats.org/presentationml/2006/ole">
            <p:oleObj spid="_x0000_s1027" name="Equation" r:id="rId4" imgW="583920" imgH="253800" progId="Equation.3">
              <p:embed/>
            </p:oleObj>
          </a:graphicData>
        </a:graphic>
      </p:graphicFrame>
      <p:sp>
        <p:nvSpPr>
          <p:cNvPr id="100355" name="Line 3"/>
          <p:cNvSpPr>
            <a:spLocks noChangeShapeType="1"/>
          </p:cNvSpPr>
          <p:nvPr/>
        </p:nvSpPr>
        <p:spPr bwMode="auto">
          <a:xfrm flipH="1">
            <a:off x="2743200" y="2057400"/>
            <a:ext cx="762000" cy="533400"/>
          </a:xfrm>
          <a:prstGeom prst="line">
            <a:avLst/>
          </a:prstGeom>
          <a:noFill/>
          <a:ln w="9525">
            <a:solidFill>
              <a:schemeClr val="tx1"/>
            </a:solidFill>
            <a:round/>
            <a:headEnd/>
            <a:tailEnd type="triangle" w="med" len="med"/>
          </a:ln>
          <a:effectLst/>
        </p:spPr>
        <p:txBody>
          <a:bodyPr/>
          <a:lstStyle/>
          <a:p>
            <a:endParaRPr lang="en-US"/>
          </a:p>
        </p:txBody>
      </p:sp>
      <p:sp>
        <p:nvSpPr>
          <p:cNvPr id="100356" name="Text Box 4"/>
          <p:cNvSpPr txBox="1">
            <a:spLocks noChangeArrowheads="1"/>
          </p:cNvSpPr>
          <p:nvPr/>
        </p:nvSpPr>
        <p:spPr bwMode="auto">
          <a:xfrm>
            <a:off x="2133600" y="2667000"/>
            <a:ext cx="685800" cy="376238"/>
          </a:xfrm>
          <a:prstGeom prst="rect">
            <a:avLst/>
          </a:prstGeom>
          <a:solidFill>
            <a:schemeClr val="bg1"/>
          </a:solidFill>
          <a:ln w="9525">
            <a:solidFill>
              <a:schemeClr val="tx1"/>
            </a:solidFill>
            <a:miter lim="800000"/>
            <a:headEnd/>
            <a:tailEnd/>
          </a:ln>
          <a:effectLst/>
        </p:spPr>
        <p:txBody>
          <a:bodyPr>
            <a:spAutoFit/>
          </a:bodyPr>
          <a:lstStyle/>
          <a:p>
            <a:pPr>
              <a:spcBef>
                <a:spcPct val="50000"/>
              </a:spcBef>
            </a:pPr>
            <a:r>
              <a:rPr lang="en-US"/>
              <a:t>Gas</a:t>
            </a:r>
          </a:p>
        </p:txBody>
      </p:sp>
      <p:sp>
        <p:nvSpPr>
          <p:cNvPr id="100357" name="Line 5"/>
          <p:cNvSpPr>
            <a:spLocks noChangeShapeType="1"/>
          </p:cNvSpPr>
          <p:nvPr/>
        </p:nvSpPr>
        <p:spPr bwMode="auto">
          <a:xfrm>
            <a:off x="3048000" y="1981200"/>
            <a:ext cx="685800" cy="0"/>
          </a:xfrm>
          <a:prstGeom prst="line">
            <a:avLst/>
          </a:prstGeom>
          <a:noFill/>
          <a:ln w="38100" cmpd="dbl">
            <a:solidFill>
              <a:schemeClr val="tx1"/>
            </a:solidFill>
            <a:round/>
            <a:headEnd/>
            <a:tailEnd/>
          </a:ln>
          <a:effectLst/>
        </p:spPr>
        <p:txBody>
          <a:bodyPr/>
          <a:lstStyle/>
          <a:p>
            <a:endParaRPr lang="en-US"/>
          </a:p>
        </p:txBody>
      </p:sp>
      <p:sp>
        <p:nvSpPr>
          <p:cNvPr id="100358" name="Line 6"/>
          <p:cNvSpPr>
            <a:spLocks noChangeShapeType="1"/>
          </p:cNvSpPr>
          <p:nvPr/>
        </p:nvSpPr>
        <p:spPr bwMode="auto">
          <a:xfrm>
            <a:off x="3505200" y="2057400"/>
            <a:ext cx="76200" cy="609600"/>
          </a:xfrm>
          <a:prstGeom prst="line">
            <a:avLst/>
          </a:prstGeom>
          <a:noFill/>
          <a:ln w="9525">
            <a:solidFill>
              <a:schemeClr val="tx1"/>
            </a:solidFill>
            <a:round/>
            <a:headEnd/>
            <a:tailEnd type="triangle" w="med" len="med"/>
          </a:ln>
          <a:effectLst/>
        </p:spPr>
        <p:txBody>
          <a:bodyPr/>
          <a:lstStyle/>
          <a:p>
            <a:endParaRPr lang="en-US"/>
          </a:p>
        </p:txBody>
      </p:sp>
      <p:sp>
        <p:nvSpPr>
          <p:cNvPr id="100359" name="Text Box 7"/>
          <p:cNvSpPr txBox="1">
            <a:spLocks noChangeArrowheads="1"/>
          </p:cNvSpPr>
          <p:nvPr/>
        </p:nvSpPr>
        <p:spPr bwMode="auto">
          <a:xfrm>
            <a:off x="3048000" y="2667000"/>
            <a:ext cx="1066800" cy="376238"/>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a:t>Liquids</a:t>
            </a:r>
          </a:p>
        </p:txBody>
      </p:sp>
      <p:sp>
        <p:nvSpPr>
          <p:cNvPr id="100360" name="Line 8"/>
          <p:cNvSpPr>
            <a:spLocks noChangeShapeType="1"/>
          </p:cNvSpPr>
          <p:nvPr/>
        </p:nvSpPr>
        <p:spPr bwMode="auto">
          <a:xfrm>
            <a:off x="4953000" y="1981200"/>
            <a:ext cx="76200" cy="609600"/>
          </a:xfrm>
          <a:prstGeom prst="line">
            <a:avLst/>
          </a:prstGeom>
          <a:noFill/>
          <a:ln w="57150">
            <a:solidFill>
              <a:srgbClr val="CC3300"/>
            </a:solidFill>
            <a:round/>
            <a:headEnd/>
            <a:tailEnd type="triangle" w="med" len="med"/>
          </a:ln>
          <a:effectLst/>
        </p:spPr>
        <p:txBody>
          <a:bodyPr/>
          <a:lstStyle/>
          <a:p>
            <a:endParaRPr lang="en-US"/>
          </a:p>
        </p:txBody>
      </p:sp>
      <p:sp>
        <p:nvSpPr>
          <p:cNvPr id="100361" name="Text Box 9"/>
          <p:cNvSpPr txBox="1">
            <a:spLocks noChangeArrowheads="1"/>
          </p:cNvSpPr>
          <p:nvPr/>
        </p:nvSpPr>
        <p:spPr bwMode="auto">
          <a:xfrm>
            <a:off x="4648200" y="2667000"/>
            <a:ext cx="914400" cy="376238"/>
          </a:xfrm>
          <a:prstGeom prst="rect">
            <a:avLst/>
          </a:prstGeom>
          <a:solidFill>
            <a:schemeClr val="bg1"/>
          </a:solidFill>
          <a:ln w="9525">
            <a:solidFill>
              <a:schemeClr val="tx1"/>
            </a:solidFill>
            <a:miter lim="800000"/>
            <a:headEnd/>
            <a:tailEnd/>
          </a:ln>
          <a:effectLst/>
        </p:spPr>
        <p:txBody>
          <a:bodyPr>
            <a:spAutoFit/>
          </a:bodyPr>
          <a:lstStyle/>
          <a:p>
            <a:pPr>
              <a:spcBef>
                <a:spcPct val="50000"/>
              </a:spcBef>
            </a:pPr>
            <a:r>
              <a:rPr lang="en-US">
                <a:solidFill>
                  <a:srgbClr val="CC3300"/>
                </a:solidFill>
              </a:rPr>
              <a:t>Statics</a:t>
            </a:r>
          </a:p>
        </p:txBody>
      </p:sp>
      <p:sp>
        <p:nvSpPr>
          <p:cNvPr id="100362" name="Line 10"/>
          <p:cNvSpPr>
            <a:spLocks noChangeShapeType="1"/>
          </p:cNvSpPr>
          <p:nvPr/>
        </p:nvSpPr>
        <p:spPr bwMode="auto">
          <a:xfrm>
            <a:off x="4953000" y="1981200"/>
            <a:ext cx="1295400" cy="609600"/>
          </a:xfrm>
          <a:prstGeom prst="line">
            <a:avLst/>
          </a:prstGeom>
          <a:noFill/>
          <a:ln w="57150">
            <a:solidFill>
              <a:srgbClr val="006600"/>
            </a:solidFill>
            <a:round/>
            <a:headEnd/>
            <a:tailEnd type="triangle" w="med" len="med"/>
          </a:ln>
          <a:effectLst/>
        </p:spPr>
        <p:txBody>
          <a:bodyPr/>
          <a:lstStyle/>
          <a:p>
            <a:endParaRPr lang="en-US"/>
          </a:p>
        </p:txBody>
      </p:sp>
      <p:sp>
        <p:nvSpPr>
          <p:cNvPr id="100363" name="Text Box 11"/>
          <p:cNvSpPr txBox="1">
            <a:spLocks noChangeArrowheads="1"/>
          </p:cNvSpPr>
          <p:nvPr/>
        </p:nvSpPr>
        <p:spPr bwMode="auto">
          <a:xfrm>
            <a:off x="5791200" y="2667000"/>
            <a:ext cx="1219200" cy="376238"/>
          </a:xfrm>
          <a:prstGeom prst="rect">
            <a:avLst/>
          </a:prstGeom>
          <a:solidFill>
            <a:schemeClr val="bg1"/>
          </a:solidFill>
          <a:ln w="9525">
            <a:solidFill>
              <a:schemeClr val="tx1"/>
            </a:solidFill>
            <a:miter lim="800000"/>
            <a:headEnd/>
            <a:tailEnd/>
          </a:ln>
          <a:effectLst/>
        </p:spPr>
        <p:txBody>
          <a:bodyPr>
            <a:spAutoFit/>
          </a:bodyPr>
          <a:lstStyle/>
          <a:p>
            <a:pPr>
              <a:spcBef>
                <a:spcPct val="50000"/>
              </a:spcBef>
            </a:pPr>
            <a:r>
              <a:rPr lang="en-US"/>
              <a:t>Dynamics</a:t>
            </a:r>
          </a:p>
        </p:txBody>
      </p:sp>
      <p:sp>
        <p:nvSpPr>
          <p:cNvPr id="100364" name="Line 12"/>
          <p:cNvSpPr>
            <a:spLocks noChangeShapeType="1"/>
          </p:cNvSpPr>
          <p:nvPr/>
        </p:nvSpPr>
        <p:spPr bwMode="auto">
          <a:xfrm>
            <a:off x="3886200" y="1981200"/>
            <a:ext cx="1371600" cy="0"/>
          </a:xfrm>
          <a:prstGeom prst="line">
            <a:avLst/>
          </a:prstGeom>
          <a:noFill/>
          <a:ln w="9525">
            <a:solidFill>
              <a:schemeClr val="tx1"/>
            </a:solidFill>
            <a:round/>
            <a:headEnd/>
            <a:tailEnd/>
          </a:ln>
          <a:effectLst/>
        </p:spPr>
        <p:txBody>
          <a:bodyPr/>
          <a:lstStyle/>
          <a:p>
            <a:endParaRPr lang="en-US"/>
          </a:p>
        </p:txBody>
      </p:sp>
      <p:sp>
        <p:nvSpPr>
          <p:cNvPr id="100365" name="Line 13"/>
          <p:cNvSpPr>
            <a:spLocks noChangeShapeType="1"/>
          </p:cNvSpPr>
          <p:nvPr/>
        </p:nvSpPr>
        <p:spPr bwMode="auto">
          <a:xfrm flipH="1">
            <a:off x="1752600" y="3048000"/>
            <a:ext cx="533400" cy="685800"/>
          </a:xfrm>
          <a:prstGeom prst="line">
            <a:avLst/>
          </a:prstGeom>
          <a:noFill/>
          <a:ln w="9525">
            <a:solidFill>
              <a:schemeClr val="tx1"/>
            </a:solidFill>
            <a:round/>
            <a:headEnd/>
            <a:tailEnd type="triangle" w="med" len="med"/>
          </a:ln>
          <a:effectLst/>
        </p:spPr>
        <p:txBody>
          <a:bodyPr/>
          <a:lstStyle/>
          <a:p>
            <a:endParaRPr lang="en-US"/>
          </a:p>
        </p:txBody>
      </p:sp>
      <p:sp>
        <p:nvSpPr>
          <p:cNvPr id="100366" name="Text Box 14"/>
          <p:cNvSpPr txBox="1">
            <a:spLocks noChangeArrowheads="1"/>
          </p:cNvSpPr>
          <p:nvPr/>
        </p:nvSpPr>
        <p:spPr bwMode="auto">
          <a:xfrm>
            <a:off x="1066800" y="3733800"/>
            <a:ext cx="1143000" cy="466725"/>
          </a:xfrm>
          <a:prstGeom prst="rect">
            <a:avLst/>
          </a:prstGeom>
          <a:noFill/>
          <a:ln w="9525">
            <a:solidFill>
              <a:schemeClr val="tx1"/>
            </a:solidFill>
            <a:miter lim="800000"/>
            <a:headEnd/>
            <a:tailEnd/>
          </a:ln>
          <a:effectLst/>
        </p:spPr>
        <p:txBody>
          <a:bodyPr>
            <a:spAutoFit/>
          </a:bodyPr>
          <a:lstStyle/>
          <a:p>
            <a:pPr>
              <a:spcBef>
                <a:spcPct val="50000"/>
              </a:spcBef>
            </a:pPr>
            <a:r>
              <a:rPr lang="en-US" sz="1200" b="1"/>
              <a:t>Air, He, Ar, N</a:t>
            </a:r>
            <a:r>
              <a:rPr lang="en-US" sz="1200" b="1" baseline="-25000"/>
              <a:t>2</a:t>
            </a:r>
            <a:r>
              <a:rPr lang="en-US" sz="1200" b="1"/>
              <a:t>, etc.</a:t>
            </a:r>
          </a:p>
        </p:txBody>
      </p:sp>
      <p:sp>
        <p:nvSpPr>
          <p:cNvPr id="100367" name="Line 15"/>
          <p:cNvSpPr>
            <a:spLocks noChangeShapeType="1"/>
          </p:cNvSpPr>
          <p:nvPr/>
        </p:nvSpPr>
        <p:spPr bwMode="auto">
          <a:xfrm flipH="1">
            <a:off x="2895600" y="3048000"/>
            <a:ext cx="533400" cy="609600"/>
          </a:xfrm>
          <a:prstGeom prst="line">
            <a:avLst/>
          </a:prstGeom>
          <a:noFill/>
          <a:ln w="9525">
            <a:solidFill>
              <a:schemeClr val="tx1"/>
            </a:solidFill>
            <a:round/>
            <a:headEnd/>
            <a:tailEnd type="triangle" w="med" len="med"/>
          </a:ln>
          <a:effectLst/>
        </p:spPr>
        <p:txBody>
          <a:bodyPr/>
          <a:lstStyle/>
          <a:p>
            <a:endParaRPr lang="en-US"/>
          </a:p>
        </p:txBody>
      </p:sp>
      <p:sp>
        <p:nvSpPr>
          <p:cNvPr id="100368" name="Text Box 16"/>
          <p:cNvSpPr txBox="1">
            <a:spLocks noChangeArrowheads="1"/>
          </p:cNvSpPr>
          <p:nvPr/>
        </p:nvSpPr>
        <p:spPr bwMode="auto">
          <a:xfrm>
            <a:off x="2362200" y="3657600"/>
            <a:ext cx="1066800" cy="649288"/>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200" b="1"/>
              <a:t>Water, Oils, Alcohols, etc.</a:t>
            </a:r>
          </a:p>
        </p:txBody>
      </p:sp>
      <p:sp>
        <p:nvSpPr>
          <p:cNvPr id="100369" name="Line 17"/>
          <p:cNvSpPr>
            <a:spLocks noChangeShapeType="1"/>
          </p:cNvSpPr>
          <p:nvPr/>
        </p:nvSpPr>
        <p:spPr bwMode="auto">
          <a:xfrm flipH="1">
            <a:off x="1295400" y="4343400"/>
            <a:ext cx="914400" cy="609600"/>
          </a:xfrm>
          <a:prstGeom prst="line">
            <a:avLst/>
          </a:prstGeom>
          <a:noFill/>
          <a:ln w="9525">
            <a:solidFill>
              <a:schemeClr val="tx1"/>
            </a:solidFill>
            <a:round/>
            <a:headEnd/>
            <a:tailEnd type="triangle" w="med" len="med"/>
          </a:ln>
          <a:effectLst/>
        </p:spPr>
        <p:txBody>
          <a:bodyPr/>
          <a:lstStyle/>
          <a:p>
            <a:endParaRPr lang="en-US"/>
          </a:p>
        </p:txBody>
      </p:sp>
      <p:graphicFrame>
        <p:nvGraphicFramePr>
          <p:cNvPr id="100370" name="Object 18"/>
          <p:cNvGraphicFramePr>
            <a:graphicFrameLocks noChangeAspect="1"/>
          </p:cNvGraphicFramePr>
          <p:nvPr/>
        </p:nvGraphicFramePr>
        <p:xfrm>
          <a:off x="4572000" y="3048000"/>
          <a:ext cx="1041400" cy="454025"/>
        </p:xfrm>
        <a:graphic>
          <a:graphicData uri="http://schemas.openxmlformats.org/presentationml/2006/ole">
            <p:oleObj spid="_x0000_s1026" name="Equation" r:id="rId5" imgW="583920" imgH="253800" progId="Equation.3">
              <p:embed/>
            </p:oleObj>
          </a:graphicData>
        </a:graphic>
      </p:graphicFrame>
      <p:sp>
        <p:nvSpPr>
          <p:cNvPr id="100371" name="Line 19"/>
          <p:cNvSpPr>
            <a:spLocks noChangeShapeType="1"/>
          </p:cNvSpPr>
          <p:nvPr/>
        </p:nvSpPr>
        <p:spPr bwMode="auto">
          <a:xfrm flipH="1">
            <a:off x="5791200" y="3505200"/>
            <a:ext cx="838200" cy="1600200"/>
          </a:xfrm>
          <a:prstGeom prst="line">
            <a:avLst/>
          </a:prstGeom>
          <a:noFill/>
          <a:ln w="9525">
            <a:solidFill>
              <a:schemeClr val="tx1"/>
            </a:solidFill>
            <a:round/>
            <a:headEnd/>
            <a:tailEnd type="triangle" w="med" len="med"/>
          </a:ln>
          <a:effectLst/>
        </p:spPr>
        <p:txBody>
          <a:bodyPr/>
          <a:lstStyle/>
          <a:p>
            <a:endParaRPr lang="en-US"/>
          </a:p>
        </p:txBody>
      </p:sp>
      <p:sp>
        <p:nvSpPr>
          <p:cNvPr id="100372" name="Text Box 20"/>
          <p:cNvSpPr txBox="1">
            <a:spLocks noChangeArrowheads="1"/>
          </p:cNvSpPr>
          <p:nvPr/>
        </p:nvSpPr>
        <p:spPr bwMode="auto">
          <a:xfrm>
            <a:off x="5105400" y="5181600"/>
            <a:ext cx="1524000" cy="274638"/>
          </a:xfrm>
          <a:prstGeom prst="rect">
            <a:avLst/>
          </a:prstGeom>
          <a:noFill/>
          <a:ln w="9525">
            <a:noFill/>
            <a:miter lim="800000"/>
            <a:headEnd/>
            <a:tailEnd/>
          </a:ln>
          <a:effectLst/>
        </p:spPr>
        <p:txBody>
          <a:bodyPr>
            <a:spAutoFit/>
          </a:bodyPr>
          <a:lstStyle/>
          <a:p>
            <a:pPr>
              <a:spcBef>
                <a:spcPct val="50000"/>
              </a:spcBef>
            </a:pPr>
            <a:r>
              <a:rPr lang="en-US" sz="1200" b="1">
                <a:solidFill>
                  <a:schemeClr val="accent2"/>
                </a:solidFill>
              </a:rPr>
              <a:t>Viscous / Inviscid</a:t>
            </a:r>
          </a:p>
        </p:txBody>
      </p:sp>
      <p:sp>
        <p:nvSpPr>
          <p:cNvPr id="100373" name="Line 21"/>
          <p:cNvSpPr>
            <a:spLocks noChangeShapeType="1"/>
          </p:cNvSpPr>
          <p:nvPr/>
        </p:nvSpPr>
        <p:spPr bwMode="auto">
          <a:xfrm>
            <a:off x="6629400" y="3505200"/>
            <a:ext cx="685800" cy="1447800"/>
          </a:xfrm>
          <a:prstGeom prst="line">
            <a:avLst/>
          </a:prstGeom>
          <a:noFill/>
          <a:ln w="9525">
            <a:solidFill>
              <a:schemeClr val="tx1"/>
            </a:solidFill>
            <a:round/>
            <a:headEnd/>
            <a:tailEnd type="triangle" w="med" len="med"/>
          </a:ln>
          <a:effectLst/>
        </p:spPr>
        <p:txBody>
          <a:bodyPr/>
          <a:lstStyle/>
          <a:p>
            <a:endParaRPr lang="en-US"/>
          </a:p>
        </p:txBody>
      </p:sp>
      <p:sp>
        <p:nvSpPr>
          <p:cNvPr id="100374" name="Text Box 22"/>
          <p:cNvSpPr txBox="1">
            <a:spLocks noChangeArrowheads="1"/>
          </p:cNvSpPr>
          <p:nvPr/>
        </p:nvSpPr>
        <p:spPr bwMode="auto">
          <a:xfrm>
            <a:off x="7010400" y="4572000"/>
            <a:ext cx="9144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00375" name="Text Box 23"/>
          <p:cNvSpPr txBox="1">
            <a:spLocks noChangeArrowheads="1"/>
          </p:cNvSpPr>
          <p:nvPr/>
        </p:nvSpPr>
        <p:spPr bwMode="auto">
          <a:xfrm>
            <a:off x="6858000" y="4953000"/>
            <a:ext cx="1447800" cy="274638"/>
          </a:xfrm>
          <a:prstGeom prst="rect">
            <a:avLst/>
          </a:prstGeom>
          <a:noFill/>
          <a:ln w="9525">
            <a:noFill/>
            <a:miter lim="800000"/>
            <a:headEnd/>
            <a:tailEnd/>
          </a:ln>
          <a:effectLst/>
        </p:spPr>
        <p:txBody>
          <a:bodyPr>
            <a:spAutoFit/>
          </a:bodyPr>
          <a:lstStyle/>
          <a:p>
            <a:pPr>
              <a:spcBef>
                <a:spcPct val="50000"/>
              </a:spcBef>
            </a:pPr>
            <a:r>
              <a:rPr lang="en-US" sz="1200" b="1"/>
              <a:t>Steady/Unsteady</a:t>
            </a:r>
          </a:p>
        </p:txBody>
      </p:sp>
      <p:sp>
        <p:nvSpPr>
          <p:cNvPr id="100376" name="Line 24"/>
          <p:cNvSpPr>
            <a:spLocks noChangeShapeType="1"/>
          </p:cNvSpPr>
          <p:nvPr/>
        </p:nvSpPr>
        <p:spPr bwMode="auto">
          <a:xfrm>
            <a:off x="6629400" y="3505200"/>
            <a:ext cx="990600" cy="381000"/>
          </a:xfrm>
          <a:prstGeom prst="line">
            <a:avLst/>
          </a:prstGeom>
          <a:noFill/>
          <a:ln w="9525">
            <a:solidFill>
              <a:schemeClr val="tx1"/>
            </a:solidFill>
            <a:round/>
            <a:headEnd/>
            <a:tailEnd type="triangle" w="med" len="med"/>
          </a:ln>
          <a:effectLst/>
        </p:spPr>
        <p:txBody>
          <a:bodyPr/>
          <a:lstStyle/>
          <a:p>
            <a:endParaRPr lang="en-US"/>
          </a:p>
        </p:txBody>
      </p:sp>
      <p:sp>
        <p:nvSpPr>
          <p:cNvPr id="100377" name="Text Box 25"/>
          <p:cNvSpPr txBox="1">
            <a:spLocks noChangeArrowheads="1"/>
          </p:cNvSpPr>
          <p:nvPr/>
        </p:nvSpPr>
        <p:spPr bwMode="auto">
          <a:xfrm>
            <a:off x="7391400" y="3886200"/>
            <a:ext cx="1371600" cy="549275"/>
          </a:xfrm>
          <a:prstGeom prst="rect">
            <a:avLst/>
          </a:prstGeom>
          <a:noFill/>
          <a:ln w="9525">
            <a:noFill/>
            <a:miter lim="800000"/>
            <a:headEnd/>
            <a:tailEnd/>
          </a:ln>
          <a:effectLst/>
        </p:spPr>
        <p:txBody>
          <a:bodyPr>
            <a:spAutoFit/>
          </a:bodyPr>
          <a:lstStyle/>
          <a:p>
            <a:pPr>
              <a:spcBef>
                <a:spcPct val="50000"/>
              </a:spcBef>
            </a:pPr>
            <a:r>
              <a:rPr lang="en-US" sz="1200" b="1">
                <a:solidFill>
                  <a:srgbClr val="006600"/>
                </a:solidFill>
              </a:rPr>
              <a:t>Compressible/</a:t>
            </a:r>
          </a:p>
          <a:p>
            <a:pPr>
              <a:spcBef>
                <a:spcPct val="50000"/>
              </a:spcBef>
            </a:pPr>
            <a:r>
              <a:rPr lang="en-US" sz="1200" b="1">
                <a:solidFill>
                  <a:srgbClr val="006600"/>
                </a:solidFill>
              </a:rPr>
              <a:t>Incompressible</a:t>
            </a:r>
          </a:p>
        </p:txBody>
      </p:sp>
      <p:sp>
        <p:nvSpPr>
          <p:cNvPr id="100379" name="Line 27"/>
          <p:cNvSpPr>
            <a:spLocks noChangeShapeType="1"/>
          </p:cNvSpPr>
          <p:nvPr/>
        </p:nvSpPr>
        <p:spPr bwMode="auto">
          <a:xfrm flipH="1">
            <a:off x="5181600" y="3505200"/>
            <a:ext cx="1447800" cy="990600"/>
          </a:xfrm>
          <a:prstGeom prst="line">
            <a:avLst/>
          </a:prstGeom>
          <a:noFill/>
          <a:ln w="9525">
            <a:solidFill>
              <a:schemeClr val="tx1"/>
            </a:solidFill>
            <a:round/>
            <a:headEnd/>
            <a:tailEnd type="triangle" w="med" len="med"/>
          </a:ln>
          <a:effectLst/>
        </p:spPr>
        <p:txBody>
          <a:bodyPr/>
          <a:lstStyle/>
          <a:p>
            <a:endParaRPr lang="en-US"/>
          </a:p>
        </p:txBody>
      </p:sp>
      <p:sp>
        <p:nvSpPr>
          <p:cNvPr id="100380" name="Text Box 28"/>
          <p:cNvSpPr txBox="1">
            <a:spLocks noChangeArrowheads="1"/>
          </p:cNvSpPr>
          <p:nvPr/>
        </p:nvSpPr>
        <p:spPr bwMode="auto">
          <a:xfrm>
            <a:off x="4800600" y="4419600"/>
            <a:ext cx="914400" cy="549275"/>
          </a:xfrm>
          <a:prstGeom prst="rect">
            <a:avLst/>
          </a:prstGeom>
          <a:noFill/>
          <a:ln w="9525">
            <a:noFill/>
            <a:miter lim="800000"/>
            <a:headEnd/>
            <a:tailEnd/>
          </a:ln>
          <a:effectLst/>
        </p:spPr>
        <p:txBody>
          <a:bodyPr>
            <a:spAutoFit/>
          </a:bodyPr>
          <a:lstStyle/>
          <a:p>
            <a:pPr>
              <a:spcBef>
                <a:spcPct val="50000"/>
              </a:spcBef>
            </a:pPr>
            <a:r>
              <a:rPr lang="en-US" sz="1200" b="1">
                <a:solidFill>
                  <a:srgbClr val="0066FF"/>
                </a:solidFill>
              </a:rPr>
              <a:t>Laminar/</a:t>
            </a:r>
          </a:p>
          <a:p>
            <a:pPr>
              <a:spcBef>
                <a:spcPct val="50000"/>
              </a:spcBef>
            </a:pPr>
            <a:r>
              <a:rPr lang="en-US" sz="1200" b="1">
                <a:solidFill>
                  <a:srgbClr val="0066FF"/>
                </a:solidFill>
              </a:rPr>
              <a:t>Turbulent</a:t>
            </a:r>
          </a:p>
        </p:txBody>
      </p:sp>
      <p:sp>
        <p:nvSpPr>
          <p:cNvPr id="100381" name="Text Box 29"/>
          <p:cNvSpPr txBox="1">
            <a:spLocks noChangeArrowheads="1"/>
          </p:cNvSpPr>
          <p:nvPr/>
        </p:nvSpPr>
        <p:spPr bwMode="auto">
          <a:xfrm>
            <a:off x="7010400" y="3022600"/>
            <a:ext cx="976313" cy="396875"/>
          </a:xfrm>
          <a:prstGeom prst="rect">
            <a:avLst/>
          </a:prstGeom>
          <a:noFill/>
          <a:ln w="9525">
            <a:noFill/>
            <a:miter lim="800000"/>
            <a:headEnd/>
            <a:tailEnd/>
          </a:ln>
          <a:effectLst/>
        </p:spPr>
        <p:txBody>
          <a:bodyPr wrap="none">
            <a:spAutoFit/>
          </a:bodyPr>
          <a:lstStyle/>
          <a:p>
            <a:r>
              <a:rPr lang="en-US" b="1"/>
              <a:t>, </a:t>
            </a:r>
            <a:r>
              <a:rPr lang="en-US" sz="2000"/>
              <a:t>Flows</a:t>
            </a:r>
          </a:p>
        </p:txBody>
      </p:sp>
      <p:sp>
        <p:nvSpPr>
          <p:cNvPr id="100382" name="Line 30"/>
          <p:cNvSpPr>
            <a:spLocks noChangeShapeType="1"/>
          </p:cNvSpPr>
          <p:nvPr/>
        </p:nvSpPr>
        <p:spPr bwMode="auto">
          <a:xfrm flipH="1">
            <a:off x="2057400" y="4343400"/>
            <a:ext cx="152400" cy="609600"/>
          </a:xfrm>
          <a:prstGeom prst="line">
            <a:avLst/>
          </a:prstGeom>
          <a:noFill/>
          <a:ln w="9525">
            <a:solidFill>
              <a:schemeClr val="tx1"/>
            </a:solidFill>
            <a:round/>
            <a:headEnd/>
            <a:tailEnd type="triangle" w="med" len="med"/>
          </a:ln>
          <a:effectLst/>
        </p:spPr>
        <p:txBody>
          <a:bodyPr/>
          <a:lstStyle/>
          <a:p>
            <a:endParaRPr lang="en-US"/>
          </a:p>
        </p:txBody>
      </p:sp>
      <p:sp>
        <p:nvSpPr>
          <p:cNvPr id="100383" name="Text Box 31"/>
          <p:cNvSpPr txBox="1">
            <a:spLocks noChangeArrowheads="1"/>
          </p:cNvSpPr>
          <p:nvPr/>
        </p:nvSpPr>
        <p:spPr bwMode="auto">
          <a:xfrm>
            <a:off x="228600" y="5029200"/>
            <a:ext cx="1600200" cy="274638"/>
          </a:xfrm>
          <a:prstGeom prst="rect">
            <a:avLst/>
          </a:prstGeom>
          <a:noFill/>
          <a:ln w="9525">
            <a:noFill/>
            <a:miter lim="800000"/>
            <a:headEnd/>
            <a:tailEnd/>
          </a:ln>
          <a:effectLst/>
        </p:spPr>
        <p:txBody>
          <a:bodyPr>
            <a:spAutoFit/>
          </a:bodyPr>
          <a:lstStyle/>
          <a:p>
            <a:pPr>
              <a:spcBef>
                <a:spcPct val="50000"/>
              </a:spcBef>
            </a:pPr>
            <a:r>
              <a:rPr lang="en-US" sz="1200" b="1"/>
              <a:t>Compressibility</a:t>
            </a:r>
          </a:p>
        </p:txBody>
      </p:sp>
      <p:sp>
        <p:nvSpPr>
          <p:cNvPr id="100384" name="Text Box 32"/>
          <p:cNvSpPr txBox="1">
            <a:spLocks noChangeArrowheads="1"/>
          </p:cNvSpPr>
          <p:nvPr/>
        </p:nvSpPr>
        <p:spPr bwMode="auto">
          <a:xfrm>
            <a:off x="2286000" y="5029200"/>
            <a:ext cx="990600" cy="274638"/>
          </a:xfrm>
          <a:prstGeom prst="rect">
            <a:avLst/>
          </a:prstGeom>
          <a:noFill/>
          <a:ln w="9525">
            <a:noFill/>
            <a:miter lim="800000"/>
            <a:headEnd/>
            <a:tailEnd/>
          </a:ln>
          <a:effectLst/>
        </p:spPr>
        <p:txBody>
          <a:bodyPr>
            <a:spAutoFit/>
          </a:bodyPr>
          <a:lstStyle/>
          <a:p>
            <a:pPr>
              <a:spcBef>
                <a:spcPct val="50000"/>
              </a:spcBef>
            </a:pPr>
            <a:r>
              <a:rPr lang="en-US" sz="1200" b="1"/>
              <a:t>Viscosity</a:t>
            </a:r>
          </a:p>
        </p:txBody>
      </p:sp>
      <p:sp>
        <p:nvSpPr>
          <p:cNvPr id="100385" name="Text Box 33"/>
          <p:cNvSpPr txBox="1">
            <a:spLocks noChangeArrowheads="1"/>
          </p:cNvSpPr>
          <p:nvPr/>
        </p:nvSpPr>
        <p:spPr bwMode="auto">
          <a:xfrm>
            <a:off x="3124200" y="5105400"/>
            <a:ext cx="838200" cy="549275"/>
          </a:xfrm>
          <a:prstGeom prst="rect">
            <a:avLst/>
          </a:prstGeom>
          <a:noFill/>
          <a:ln w="9525">
            <a:noFill/>
            <a:miter lim="800000"/>
            <a:headEnd/>
            <a:tailEnd/>
          </a:ln>
          <a:effectLst/>
        </p:spPr>
        <p:txBody>
          <a:bodyPr>
            <a:spAutoFit/>
          </a:bodyPr>
          <a:lstStyle/>
          <a:p>
            <a:pPr>
              <a:spcBef>
                <a:spcPct val="50000"/>
              </a:spcBef>
            </a:pPr>
            <a:r>
              <a:rPr lang="en-US" sz="1200" b="1"/>
              <a:t>Vapor </a:t>
            </a:r>
          </a:p>
          <a:p>
            <a:pPr>
              <a:spcBef>
                <a:spcPct val="50000"/>
              </a:spcBef>
            </a:pPr>
            <a:r>
              <a:rPr lang="en-US" sz="1200" b="1"/>
              <a:t>Pressure</a:t>
            </a:r>
          </a:p>
        </p:txBody>
      </p:sp>
      <p:sp>
        <p:nvSpPr>
          <p:cNvPr id="100386" name="Text Box 34"/>
          <p:cNvSpPr txBox="1">
            <a:spLocks noChangeArrowheads="1"/>
          </p:cNvSpPr>
          <p:nvPr/>
        </p:nvSpPr>
        <p:spPr bwMode="auto">
          <a:xfrm>
            <a:off x="1524000" y="5029200"/>
            <a:ext cx="838200" cy="274638"/>
          </a:xfrm>
          <a:prstGeom prst="rect">
            <a:avLst/>
          </a:prstGeom>
          <a:noFill/>
          <a:ln w="9525">
            <a:noFill/>
            <a:miter lim="800000"/>
            <a:headEnd/>
            <a:tailEnd/>
          </a:ln>
          <a:effectLst/>
        </p:spPr>
        <p:txBody>
          <a:bodyPr>
            <a:spAutoFit/>
          </a:bodyPr>
          <a:lstStyle/>
          <a:p>
            <a:pPr>
              <a:spcBef>
                <a:spcPct val="50000"/>
              </a:spcBef>
            </a:pPr>
            <a:r>
              <a:rPr lang="en-US" sz="1200" b="1"/>
              <a:t>Density</a:t>
            </a:r>
          </a:p>
        </p:txBody>
      </p:sp>
      <p:sp>
        <p:nvSpPr>
          <p:cNvPr id="100387" name="Line 35"/>
          <p:cNvSpPr>
            <a:spLocks noChangeShapeType="1"/>
          </p:cNvSpPr>
          <p:nvPr/>
        </p:nvSpPr>
        <p:spPr bwMode="auto">
          <a:xfrm>
            <a:off x="2209800" y="4343400"/>
            <a:ext cx="381000" cy="609600"/>
          </a:xfrm>
          <a:prstGeom prst="line">
            <a:avLst/>
          </a:prstGeom>
          <a:noFill/>
          <a:ln w="9525">
            <a:solidFill>
              <a:schemeClr val="tx1"/>
            </a:solidFill>
            <a:round/>
            <a:headEnd/>
            <a:tailEnd type="triangle" w="med" len="med"/>
          </a:ln>
          <a:effectLst/>
        </p:spPr>
        <p:txBody>
          <a:bodyPr/>
          <a:lstStyle/>
          <a:p>
            <a:endParaRPr lang="en-US"/>
          </a:p>
        </p:txBody>
      </p:sp>
      <p:sp>
        <p:nvSpPr>
          <p:cNvPr id="100388" name="Line 36"/>
          <p:cNvSpPr>
            <a:spLocks noChangeShapeType="1"/>
          </p:cNvSpPr>
          <p:nvPr/>
        </p:nvSpPr>
        <p:spPr bwMode="auto">
          <a:xfrm>
            <a:off x="2209800" y="4343400"/>
            <a:ext cx="1143000" cy="762000"/>
          </a:xfrm>
          <a:prstGeom prst="line">
            <a:avLst/>
          </a:prstGeom>
          <a:noFill/>
          <a:ln w="9525">
            <a:solidFill>
              <a:schemeClr val="tx1"/>
            </a:solidFill>
            <a:round/>
            <a:headEnd/>
            <a:tailEnd type="triangle" w="med" len="med"/>
          </a:ln>
          <a:effectLst/>
        </p:spPr>
        <p:txBody>
          <a:bodyPr/>
          <a:lstStyle/>
          <a:p>
            <a:endParaRPr lang="en-US"/>
          </a:p>
        </p:txBody>
      </p:sp>
      <p:sp>
        <p:nvSpPr>
          <p:cNvPr id="100389" name="Line 37"/>
          <p:cNvSpPr>
            <a:spLocks noChangeShapeType="1"/>
          </p:cNvSpPr>
          <p:nvPr/>
        </p:nvSpPr>
        <p:spPr bwMode="auto">
          <a:xfrm flipH="1">
            <a:off x="4648200" y="3505200"/>
            <a:ext cx="152400" cy="457200"/>
          </a:xfrm>
          <a:prstGeom prst="line">
            <a:avLst/>
          </a:prstGeom>
          <a:noFill/>
          <a:ln w="9525">
            <a:solidFill>
              <a:schemeClr val="tx1"/>
            </a:solidFill>
            <a:round/>
            <a:headEnd/>
            <a:tailEnd type="triangle" w="med" len="med"/>
          </a:ln>
          <a:effectLst/>
        </p:spPr>
        <p:txBody>
          <a:bodyPr/>
          <a:lstStyle/>
          <a:p>
            <a:endParaRPr lang="en-US"/>
          </a:p>
        </p:txBody>
      </p:sp>
      <p:sp>
        <p:nvSpPr>
          <p:cNvPr id="100390" name="Text Box 38"/>
          <p:cNvSpPr txBox="1">
            <a:spLocks noChangeArrowheads="1"/>
          </p:cNvSpPr>
          <p:nvPr/>
        </p:nvSpPr>
        <p:spPr bwMode="auto">
          <a:xfrm>
            <a:off x="4114800" y="3886200"/>
            <a:ext cx="914400" cy="274638"/>
          </a:xfrm>
          <a:prstGeom prst="rect">
            <a:avLst/>
          </a:prstGeom>
          <a:noFill/>
          <a:ln w="9525">
            <a:noFill/>
            <a:miter lim="800000"/>
            <a:headEnd/>
            <a:tailEnd/>
          </a:ln>
          <a:effectLst/>
        </p:spPr>
        <p:txBody>
          <a:bodyPr>
            <a:spAutoFit/>
          </a:bodyPr>
          <a:lstStyle/>
          <a:p>
            <a:pPr>
              <a:spcBef>
                <a:spcPct val="50000"/>
              </a:spcBef>
            </a:pPr>
            <a:r>
              <a:rPr lang="en-US" sz="1200" b="1"/>
              <a:t>Pressure</a:t>
            </a:r>
          </a:p>
        </p:txBody>
      </p:sp>
      <p:sp>
        <p:nvSpPr>
          <p:cNvPr id="100391" name="Line 39"/>
          <p:cNvSpPr>
            <a:spLocks noChangeShapeType="1"/>
          </p:cNvSpPr>
          <p:nvPr/>
        </p:nvSpPr>
        <p:spPr bwMode="auto">
          <a:xfrm>
            <a:off x="4800600" y="3505200"/>
            <a:ext cx="381000" cy="304800"/>
          </a:xfrm>
          <a:prstGeom prst="line">
            <a:avLst/>
          </a:prstGeom>
          <a:noFill/>
          <a:ln w="9525">
            <a:solidFill>
              <a:schemeClr val="tx1"/>
            </a:solidFill>
            <a:round/>
            <a:headEnd/>
            <a:tailEnd type="triangle" w="med" len="med"/>
          </a:ln>
          <a:effectLst/>
        </p:spPr>
        <p:txBody>
          <a:bodyPr/>
          <a:lstStyle/>
          <a:p>
            <a:endParaRPr lang="en-US"/>
          </a:p>
        </p:txBody>
      </p:sp>
      <p:sp>
        <p:nvSpPr>
          <p:cNvPr id="100392" name="Text Box 40"/>
          <p:cNvSpPr txBox="1">
            <a:spLocks noChangeArrowheads="1"/>
          </p:cNvSpPr>
          <p:nvPr/>
        </p:nvSpPr>
        <p:spPr bwMode="auto">
          <a:xfrm>
            <a:off x="4876800" y="3810000"/>
            <a:ext cx="914400" cy="274638"/>
          </a:xfrm>
          <a:prstGeom prst="rect">
            <a:avLst/>
          </a:prstGeom>
          <a:noFill/>
          <a:ln w="9525">
            <a:noFill/>
            <a:miter lim="800000"/>
            <a:headEnd/>
            <a:tailEnd/>
          </a:ln>
          <a:effectLst/>
        </p:spPr>
        <p:txBody>
          <a:bodyPr>
            <a:spAutoFit/>
          </a:bodyPr>
          <a:lstStyle/>
          <a:p>
            <a:pPr>
              <a:spcBef>
                <a:spcPct val="50000"/>
              </a:spcBef>
            </a:pPr>
            <a:r>
              <a:rPr lang="en-US" sz="1200" b="1"/>
              <a:t>Buoyancy</a:t>
            </a:r>
          </a:p>
        </p:txBody>
      </p:sp>
      <p:sp>
        <p:nvSpPr>
          <p:cNvPr id="100393" name="Line 41"/>
          <p:cNvSpPr>
            <a:spLocks noChangeShapeType="1"/>
          </p:cNvSpPr>
          <p:nvPr/>
        </p:nvSpPr>
        <p:spPr bwMode="auto">
          <a:xfrm flipH="1">
            <a:off x="4191000" y="3505200"/>
            <a:ext cx="609600" cy="152400"/>
          </a:xfrm>
          <a:prstGeom prst="line">
            <a:avLst/>
          </a:prstGeom>
          <a:noFill/>
          <a:ln w="9525">
            <a:solidFill>
              <a:schemeClr val="tx1"/>
            </a:solidFill>
            <a:round/>
            <a:headEnd/>
            <a:tailEnd type="triangle" w="med" len="med"/>
          </a:ln>
          <a:effectLst/>
        </p:spPr>
        <p:txBody>
          <a:bodyPr/>
          <a:lstStyle/>
          <a:p>
            <a:endParaRPr lang="en-US"/>
          </a:p>
        </p:txBody>
      </p:sp>
      <p:sp>
        <p:nvSpPr>
          <p:cNvPr id="100394" name="Text Box 42"/>
          <p:cNvSpPr txBox="1">
            <a:spLocks noChangeArrowheads="1"/>
          </p:cNvSpPr>
          <p:nvPr/>
        </p:nvSpPr>
        <p:spPr bwMode="auto">
          <a:xfrm>
            <a:off x="3581400" y="3657600"/>
            <a:ext cx="914400" cy="274638"/>
          </a:xfrm>
          <a:prstGeom prst="rect">
            <a:avLst/>
          </a:prstGeom>
          <a:noFill/>
          <a:ln w="9525">
            <a:noFill/>
            <a:miter lim="800000"/>
            <a:headEnd/>
            <a:tailEnd/>
          </a:ln>
          <a:effectLst/>
        </p:spPr>
        <p:txBody>
          <a:bodyPr>
            <a:spAutoFit/>
          </a:bodyPr>
          <a:lstStyle/>
          <a:p>
            <a:pPr>
              <a:spcBef>
                <a:spcPct val="50000"/>
              </a:spcBef>
            </a:pPr>
            <a:r>
              <a:rPr lang="en-US" sz="1200" b="1"/>
              <a:t>Stability</a:t>
            </a:r>
          </a:p>
        </p:txBody>
      </p:sp>
      <p:sp>
        <p:nvSpPr>
          <p:cNvPr id="100395" name="Text Box 43"/>
          <p:cNvSpPr txBox="1">
            <a:spLocks noChangeArrowheads="1"/>
          </p:cNvSpPr>
          <p:nvPr/>
        </p:nvSpPr>
        <p:spPr bwMode="auto">
          <a:xfrm>
            <a:off x="152400" y="5486400"/>
            <a:ext cx="2819400" cy="641350"/>
          </a:xfrm>
          <a:prstGeom prst="rect">
            <a:avLst/>
          </a:prstGeom>
          <a:noFill/>
          <a:ln w="9525">
            <a:noFill/>
            <a:miter lim="800000"/>
            <a:headEnd/>
            <a:tailEnd/>
          </a:ln>
          <a:effectLst/>
        </p:spPr>
        <p:txBody>
          <a:bodyPr>
            <a:spAutoFit/>
          </a:bodyPr>
          <a:lstStyle/>
          <a:p>
            <a:pPr>
              <a:spcBef>
                <a:spcPct val="50000"/>
              </a:spcBef>
            </a:pPr>
            <a:r>
              <a:rPr lang="en-US" b="1">
                <a:solidFill>
                  <a:schemeClr val="accent2"/>
                </a:solidFill>
              </a:rPr>
              <a:t>Chapters 1&amp;2: Introduction</a:t>
            </a:r>
          </a:p>
        </p:txBody>
      </p:sp>
      <p:grpSp>
        <p:nvGrpSpPr>
          <p:cNvPr id="2" name="Group 44"/>
          <p:cNvGrpSpPr>
            <a:grpSpLocks/>
          </p:cNvGrpSpPr>
          <p:nvPr/>
        </p:nvGrpSpPr>
        <p:grpSpPr bwMode="auto">
          <a:xfrm>
            <a:off x="3429000" y="4191000"/>
            <a:ext cx="2971800" cy="1738313"/>
            <a:chOff x="2160" y="2640"/>
            <a:chExt cx="1872" cy="1095"/>
          </a:xfrm>
        </p:grpSpPr>
        <p:sp>
          <p:nvSpPr>
            <p:cNvPr id="100397" name="AutoShape 45"/>
            <p:cNvSpPr>
              <a:spLocks noChangeArrowheads="1"/>
            </p:cNvSpPr>
            <p:nvPr/>
          </p:nvSpPr>
          <p:spPr bwMode="auto">
            <a:xfrm>
              <a:off x="2688" y="2640"/>
              <a:ext cx="240" cy="768"/>
            </a:xfrm>
            <a:prstGeom prst="downArrow">
              <a:avLst>
                <a:gd name="adj1" fmla="val 50000"/>
                <a:gd name="adj2" fmla="val 80000"/>
              </a:avLst>
            </a:prstGeom>
            <a:solidFill>
              <a:srgbClr val="FF0000"/>
            </a:solidFill>
            <a:ln w="9525">
              <a:solidFill>
                <a:schemeClr val="tx1"/>
              </a:solidFill>
              <a:miter lim="800000"/>
              <a:headEnd/>
              <a:tailEnd/>
            </a:ln>
            <a:effectLst/>
          </p:spPr>
          <p:txBody>
            <a:bodyPr wrap="none" anchor="ctr"/>
            <a:lstStyle/>
            <a:p>
              <a:pPr algn="ctr"/>
              <a:endParaRPr lang="en-US" b="1">
                <a:solidFill>
                  <a:schemeClr val="hlink"/>
                </a:solidFill>
              </a:endParaRPr>
            </a:p>
          </p:txBody>
        </p:sp>
        <p:sp>
          <p:nvSpPr>
            <p:cNvPr id="100398" name="Text Box 46"/>
            <p:cNvSpPr txBox="1">
              <a:spLocks noChangeArrowheads="1"/>
            </p:cNvSpPr>
            <p:nvPr/>
          </p:nvSpPr>
          <p:spPr bwMode="auto">
            <a:xfrm>
              <a:off x="2160" y="3504"/>
              <a:ext cx="1872" cy="231"/>
            </a:xfrm>
            <a:prstGeom prst="rect">
              <a:avLst/>
            </a:prstGeom>
            <a:noFill/>
            <a:ln w="9525">
              <a:noFill/>
              <a:miter lim="800000"/>
              <a:headEnd/>
              <a:tailEnd/>
            </a:ln>
            <a:effectLst/>
          </p:spPr>
          <p:txBody>
            <a:bodyPr>
              <a:spAutoFit/>
            </a:bodyPr>
            <a:lstStyle/>
            <a:p>
              <a:pPr>
                <a:spcBef>
                  <a:spcPct val="50000"/>
                </a:spcBef>
              </a:pPr>
              <a:r>
                <a:rPr lang="en-US" b="1">
                  <a:solidFill>
                    <a:srgbClr val="FF3300"/>
                  </a:solidFill>
                </a:rPr>
                <a:t>Chapter 3: Fluid Statics</a:t>
              </a:r>
            </a:p>
          </p:txBody>
        </p:sp>
      </p:grpSp>
      <p:sp>
        <p:nvSpPr>
          <p:cNvPr id="100399" name="Text Box 47"/>
          <p:cNvSpPr txBox="1">
            <a:spLocks noChangeArrowheads="1"/>
          </p:cNvSpPr>
          <p:nvPr/>
        </p:nvSpPr>
        <p:spPr bwMode="auto">
          <a:xfrm>
            <a:off x="6705600" y="5410200"/>
            <a:ext cx="2590800" cy="779463"/>
          </a:xfrm>
          <a:prstGeom prst="rect">
            <a:avLst/>
          </a:prstGeom>
          <a:noFill/>
          <a:ln w="9525">
            <a:noFill/>
            <a:miter lim="800000"/>
            <a:headEnd/>
            <a:tailEnd/>
          </a:ln>
          <a:effectLst/>
        </p:spPr>
        <p:txBody>
          <a:bodyPr>
            <a:spAutoFit/>
          </a:bodyPr>
          <a:lstStyle/>
          <a:p>
            <a:pPr>
              <a:spcBef>
                <a:spcPct val="50000"/>
              </a:spcBef>
            </a:pPr>
            <a:r>
              <a:rPr lang="en-US" b="1">
                <a:solidFill>
                  <a:schemeClr val="hlink"/>
                </a:solidFill>
              </a:rPr>
              <a:t>Fluid Dynamics:</a:t>
            </a:r>
          </a:p>
          <a:p>
            <a:pPr>
              <a:spcBef>
                <a:spcPct val="50000"/>
              </a:spcBef>
            </a:pPr>
            <a:r>
              <a:rPr lang="en-US" b="1">
                <a:solidFill>
                  <a:schemeClr val="hlink"/>
                </a:solidFill>
              </a:rPr>
              <a:t> Rest of Course</a:t>
            </a:r>
          </a:p>
        </p:txBody>
      </p:sp>
      <p:sp>
        <p:nvSpPr>
          <p:cNvPr id="100400" name="Line 48"/>
          <p:cNvSpPr>
            <a:spLocks noChangeShapeType="1"/>
          </p:cNvSpPr>
          <p:nvPr/>
        </p:nvSpPr>
        <p:spPr bwMode="auto">
          <a:xfrm>
            <a:off x="2209800" y="4343400"/>
            <a:ext cx="1219200" cy="228600"/>
          </a:xfrm>
          <a:prstGeom prst="line">
            <a:avLst/>
          </a:prstGeom>
          <a:noFill/>
          <a:ln w="9525">
            <a:solidFill>
              <a:schemeClr val="tx1"/>
            </a:solidFill>
            <a:round/>
            <a:headEnd/>
            <a:tailEnd type="triangle" w="med" len="med"/>
          </a:ln>
          <a:effectLst/>
        </p:spPr>
        <p:txBody>
          <a:bodyPr/>
          <a:lstStyle/>
          <a:p>
            <a:endParaRPr lang="en-US"/>
          </a:p>
        </p:txBody>
      </p:sp>
      <p:sp>
        <p:nvSpPr>
          <p:cNvPr id="100401" name="Text Box 49"/>
          <p:cNvSpPr txBox="1">
            <a:spLocks noChangeArrowheads="1"/>
          </p:cNvSpPr>
          <p:nvPr/>
        </p:nvSpPr>
        <p:spPr bwMode="auto">
          <a:xfrm>
            <a:off x="3352800" y="4495800"/>
            <a:ext cx="838200" cy="549275"/>
          </a:xfrm>
          <a:prstGeom prst="rect">
            <a:avLst/>
          </a:prstGeom>
          <a:noFill/>
          <a:ln w="9525">
            <a:noFill/>
            <a:miter lim="800000"/>
            <a:headEnd/>
            <a:tailEnd/>
          </a:ln>
          <a:effectLst/>
        </p:spPr>
        <p:txBody>
          <a:bodyPr>
            <a:spAutoFit/>
          </a:bodyPr>
          <a:lstStyle/>
          <a:p>
            <a:pPr>
              <a:spcBef>
                <a:spcPct val="50000"/>
              </a:spcBef>
            </a:pPr>
            <a:r>
              <a:rPr lang="en-US" sz="1200" b="1"/>
              <a:t>Surface </a:t>
            </a:r>
          </a:p>
          <a:p>
            <a:pPr>
              <a:spcBef>
                <a:spcPct val="50000"/>
              </a:spcBef>
            </a:pPr>
            <a:r>
              <a:rPr lang="en-US" sz="1200" b="1"/>
              <a:t>Tension</a:t>
            </a:r>
          </a:p>
        </p:txBody>
      </p:sp>
      <p:sp>
        <p:nvSpPr>
          <p:cNvPr id="100402" name="Text Box 50"/>
          <p:cNvSpPr txBox="1">
            <a:spLocks noChangeArrowheads="1"/>
          </p:cNvSpPr>
          <p:nvPr/>
        </p:nvSpPr>
        <p:spPr bwMode="auto">
          <a:xfrm>
            <a:off x="2971800" y="1562100"/>
            <a:ext cx="2654300" cy="457200"/>
          </a:xfrm>
          <a:prstGeom prst="rect">
            <a:avLst/>
          </a:prstGeom>
          <a:noFill/>
          <a:ln w="9525">
            <a:noFill/>
            <a:miter lim="800000"/>
            <a:headEnd/>
            <a:tailEnd/>
          </a:ln>
          <a:effectLst/>
        </p:spPr>
        <p:txBody>
          <a:bodyPr>
            <a:spAutoFit/>
          </a:bodyPr>
          <a:lstStyle/>
          <a:p>
            <a:pPr>
              <a:spcBef>
                <a:spcPct val="50000"/>
              </a:spcBef>
            </a:pPr>
            <a:r>
              <a:rPr lang="en-US" sz="2400">
                <a:solidFill>
                  <a:srgbClr val="006600"/>
                </a:solidFill>
              </a:rPr>
              <a:t>Fluid </a:t>
            </a:r>
            <a:r>
              <a:rPr lang="en-US" sz="2400">
                <a:solidFill>
                  <a:srgbClr val="993300"/>
                </a:solidFill>
              </a:rPr>
              <a:t>Mechanics</a:t>
            </a:r>
          </a:p>
        </p:txBody>
      </p:sp>
      <p:sp>
        <p:nvSpPr>
          <p:cNvPr id="51" name="Slide Number Placeholder 50"/>
          <p:cNvSpPr>
            <a:spLocks noGrp="1"/>
          </p:cNvSpPr>
          <p:nvPr>
            <p:ph type="sldNum" sz="quarter" idx="12"/>
          </p:nvPr>
        </p:nvSpPr>
        <p:spPr/>
        <p:txBody>
          <a:bodyPr/>
          <a:lstStyle/>
          <a:p>
            <a:fld id="{5D5C9408-1918-4FCE-8737-5C5B0184394D}"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dissolve">
                                      <p:cBhvr>
                                        <p:cTn id="7" dur="5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050"/>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en-US" sz="4000" u="sng" dirty="0">
                <a:solidFill>
                  <a:schemeClr val="tx1"/>
                </a:solidFill>
                <a:latin typeface="Times New Roman" pitchFamily="18" charset="0"/>
                <a:cs typeface="Times New Roman" pitchFamily="18" charset="0"/>
              </a:rPr>
              <a:t>PHASES</a:t>
            </a:r>
            <a:br>
              <a:rPr lang="en-US" sz="4000" u="sng" dirty="0">
                <a:solidFill>
                  <a:schemeClr val="tx1"/>
                </a:solidFill>
                <a:latin typeface="Times New Roman" pitchFamily="18" charset="0"/>
                <a:cs typeface="Times New Roman" pitchFamily="18" charset="0"/>
              </a:rPr>
            </a:br>
            <a:endParaRPr lang="en-US" sz="4000" u="sng" dirty="0">
              <a:solidFill>
                <a:schemeClr val="tx1"/>
              </a:solidFill>
              <a:latin typeface="Times New Roman" pitchFamily="18" charset="0"/>
              <a:cs typeface="Times New Roman" pitchFamily="18" charset="0"/>
            </a:endParaRPr>
          </a:p>
        </p:txBody>
      </p:sp>
      <p:sp>
        <p:nvSpPr>
          <p:cNvPr id="61443" name="Rectangle 2051"/>
          <p:cNvSpPr>
            <a:spLocks noGrp="1" noChangeArrowheads="1"/>
          </p:cNvSpPr>
          <p:nvPr>
            <p:ph sz="quarter"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None/>
            </a:pPr>
            <a:r>
              <a:rPr lang="en-US" sz="4000" dirty="0" smtClean="0">
                <a:latin typeface="Times New Roman" pitchFamily="18" charset="0"/>
                <a:cs typeface="Times New Roman" pitchFamily="18" charset="0"/>
              </a:rPr>
              <a:t>- LIQUID</a:t>
            </a:r>
            <a:endParaRPr lang="en-US" sz="4000" dirty="0">
              <a:latin typeface="Times New Roman" pitchFamily="18" charset="0"/>
              <a:cs typeface="Times New Roman" pitchFamily="18" charset="0"/>
            </a:endParaRPr>
          </a:p>
          <a:p>
            <a:pPr>
              <a:buNone/>
            </a:pPr>
            <a:r>
              <a:rPr lang="en-US" sz="4000" dirty="0" smtClean="0">
                <a:latin typeface="Times New Roman" pitchFamily="18" charset="0"/>
                <a:cs typeface="Times New Roman" pitchFamily="18" charset="0"/>
              </a:rPr>
              <a:t>- GAS </a:t>
            </a:r>
            <a:r>
              <a:rPr lang="en-US" sz="4000" dirty="0">
                <a:latin typeface="Times New Roman" pitchFamily="18" charset="0"/>
                <a:cs typeface="Times New Roman" pitchFamily="18" charset="0"/>
              </a:rPr>
              <a:t>/ VAPOR</a:t>
            </a:r>
          </a:p>
          <a:p>
            <a:pPr>
              <a:buNone/>
            </a:pPr>
            <a:r>
              <a:rPr lang="en-US" sz="4000" dirty="0" smtClean="0">
                <a:latin typeface="Times New Roman" pitchFamily="18" charset="0"/>
                <a:cs typeface="Times New Roman" pitchFamily="18" charset="0"/>
              </a:rPr>
              <a:t>- SOLID</a:t>
            </a:r>
            <a:endParaRPr lang="en-US" sz="4000" dirty="0">
              <a:latin typeface="Times New Roman" pitchFamily="18" charset="0"/>
              <a:cs typeface="Times New Roman" pitchFamily="18" charset="0"/>
            </a:endParaRPr>
          </a:p>
          <a:p>
            <a:pPr>
              <a:buNone/>
            </a:pPr>
            <a:r>
              <a:rPr lang="en-US" sz="4000" dirty="0">
                <a:latin typeface="Times New Roman" pitchFamily="18" charset="0"/>
                <a:cs typeface="Times New Roman" pitchFamily="18" charset="0"/>
              </a:rPr>
              <a:t>  </a:t>
            </a:r>
            <a:r>
              <a:rPr lang="en-US" sz="4000" dirty="0" smtClean="0">
                <a:solidFill>
                  <a:srgbClr val="FF6600"/>
                </a:solidFill>
                <a:latin typeface="Times New Roman" pitchFamily="18" charset="0"/>
                <a:cs typeface="Times New Roman" pitchFamily="18" charset="0"/>
              </a:rPr>
              <a:t>Similarities </a:t>
            </a:r>
            <a:r>
              <a:rPr lang="en-US" sz="4000" dirty="0">
                <a:solidFill>
                  <a:srgbClr val="FF6600"/>
                </a:solidFill>
                <a:latin typeface="Times New Roman" pitchFamily="18" charset="0"/>
                <a:cs typeface="Times New Roman" pitchFamily="18" charset="0"/>
              </a:rPr>
              <a:t>Differences ?</a:t>
            </a:r>
          </a:p>
          <a:p>
            <a:pPr>
              <a:buNone/>
            </a:pPr>
            <a:r>
              <a:rPr lang="en-US" sz="4000" dirty="0">
                <a:solidFill>
                  <a:srgbClr val="FF6600"/>
                </a:solidFill>
                <a:latin typeface="Times New Roman" pitchFamily="18" charset="0"/>
                <a:cs typeface="Times New Roman" pitchFamily="18" charset="0"/>
              </a:rPr>
              <a:t>     </a:t>
            </a:r>
            <a:r>
              <a:rPr lang="en-US" sz="2000" dirty="0">
                <a:solidFill>
                  <a:srgbClr val="FF6600"/>
                </a:solidFill>
                <a:latin typeface="Times New Roman" pitchFamily="18" charset="0"/>
                <a:cs typeface="Times New Roman" pitchFamily="18" charset="0"/>
              </a:rPr>
              <a:t>Cohesive forces,  Molecule spacing, Volume</a:t>
            </a:r>
          </a:p>
          <a:p>
            <a:pPr>
              <a:buNone/>
            </a:pPr>
            <a:r>
              <a:rPr lang="en-US" sz="4000" dirty="0">
                <a:latin typeface="Times New Roman" pitchFamily="18" charset="0"/>
                <a:cs typeface="Times New Roman" pitchFamily="18" charset="0"/>
              </a:rPr>
              <a:t>FLUID?</a:t>
            </a: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5D5C9408-1918-4FCE-8737-5C5B0184394D}"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685800" y="381000"/>
            <a:ext cx="7772400" cy="1143000"/>
          </a:xfrm>
          <a:noFill/>
          <a:ln>
            <a:miter lim="800000"/>
            <a:headEnd/>
            <a:tailEnd/>
          </a:ln>
        </p:spPr>
        <p:txBody>
          <a:bodyPr vert="horz" wrap="square" lIns="91440" tIns="45720" rIns="91440" bIns="45720" numCol="1" anchor="t" anchorCtr="0" compatLnSpc="1">
            <a:prstTxWarp prst="textNoShape">
              <a:avLst/>
            </a:prstTxWarp>
            <a:normAutofit/>
          </a:bodyPr>
          <a:lstStyle/>
          <a:p>
            <a:r>
              <a:rPr lang="en-US" sz="3600" b="1" u="sng" dirty="0">
                <a:solidFill>
                  <a:schemeClr val="accent1">
                    <a:lumMod val="60000"/>
                    <a:lumOff val="40000"/>
                  </a:schemeClr>
                </a:solidFill>
                <a:latin typeface="Times New Roman" pitchFamily="18" charset="0"/>
                <a:cs typeface="Times New Roman" pitchFamily="18" charset="0"/>
              </a:rPr>
              <a:t>Fluids</a:t>
            </a:r>
          </a:p>
        </p:txBody>
      </p:sp>
      <p:sp>
        <p:nvSpPr>
          <p:cNvPr id="18435" name="Rectangle 3"/>
          <p:cNvSpPr>
            <a:spLocks noGrp="1" noChangeArrowheads="1"/>
          </p:cNvSpPr>
          <p:nvPr>
            <p:ph sz="quarter" idx="1"/>
          </p:nvPr>
        </p:nvSpPr>
        <p:spPr bwMode="auto">
          <a:xfrm>
            <a:off x="3352800" y="1219200"/>
            <a:ext cx="5257800" cy="4876800"/>
          </a:xfrm>
          <a:noFill/>
          <a:ln>
            <a:miter lim="800000"/>
            <a:headEnd/>
            <a:tailEnd/>
          </a:ln>
        </p:spPr>
        <p:txBody>
          <a:bodyPr vert="horz" wrap="square" lIns="91440" tIns="45720" rIns="91440" bIns="45720" numCol="1" anchor="t" anchorCtr="0" compatLnSpc="1">
            <a:prstTxWarp prst="textNoShape">
              <a:avLst/>
            </a:prstTxWarp>
            <a:normAutofit lnSpcReduction="10000"/>
          </a:bodyPr>
          <a:lstStyle/>
          <a:p>
            <a:pPr marL="0" indent="3175">
              <a:lnSpc>
                <a:spcPct val="90000"/>
              </a:lnSpc>
              <a:buFontTx/>
              <a:buNone/>
            </a:pPr>
            <a:r>
              <a:rPr lang="en-US" sz="3600" dirty="0">
                <a:latin typeface="Times New Roman" pitchFamily="18" charset="0"/>
              </a:rPr>
              <a:t>Definition </a:t>
            </a:r>
          </a:p>
          <a:p>
            <a:pPr marL="0" indent="3175">
              <a:lnSpc>
                <a:spcPct val="90000"/>
              </a:lnSpc>
              <a:buFontTx/>
              <a:buNone/>
            </a:pPr>
            <a:r>
              <a:rPr lang="en-US" sz="3600" dirty="0">
                <a:solidFill>
                  <a:srgbClr val="FFCC00"/>
                </a:solidFill>
                <a:latin typeface="Times New Roman" pitchFamily="18" charset="0"/>
              </a:rPr>
              <a:t>Fluids</a:t>
            </a:r>
            <a:r>
              <a:rPr lang="en-US" sz="3600" dirty="0">
                <a:latin typeface="Times New Roman" pitchFamily="18" charset="0"/>
              </a:rPr>
              <a:t> are any materials that </a:t>
            </a:r>
            <a:r>
              <a:rPr lang="en-US" sz="3600" dirty="0" smtClean="0">
                <a:latin typeface="Times New Roman" pitchFamily="18" charset="0"/>
              </a:rPr>
              <a:t>flow (deform) </a:t>
            </a:r>
            <a:r>
              <a:rPr lang="en-US" sz="3600" dirty="0">
                <a:latin typeface="Times New Roman" pitchFamily="18" charset="0"/>
              </a:rPr>
              <a:t>when </a:t>
            </a:r>
            <a:r>
              <a:rPr lang="en-US" sz="3600" dirty="0" smtClean="0">
                <a:latin typeface="Times New Roman" pitchFamily="18" charset="0"/>
              </a:rPr>
              <a:t>force (shearing stress) </a:t>
            </a:r>
            <a:r>
              <a:rPr lang="en-US" sz="3600" dirty="0">
                <a:latin typeface="Times New Roman" pitchFamily="18" charset="0"/>
              </a:rPr>
              <a:t>is applied.</a:t>
            </a:r>
            <a:br>
              <a:rPr lang="en-US" sz="3600" dirty="0">
                <a:latin typeface="Times New Roman" pitchFamily="18" charset="0"/>
              </a:rPr>
            </a:br>
            <a:endParaRPr lang="en-US" sz="3600" dirty="0">
              <a:latin typeface="Times New Roman" pitchFamily="18" charset="0"/>
            </a:endParaRPr>
          </a:p>
          <a:p>
            <a:pPr marL="0" indent="3175">
              <a:lnSpc>
                <a:spcPct val="90000"/>
              </a:lnSpc>
              <a:buFontTx/>
              <a:buNone/>
            </a:pPr>
            <a:r>
              <a:rPr lang="en-US" dirty="0">
                <a:latin typeface="Times New Roman" pitchFamily="18" charset="0"/>
              </a:rPr>
              <a:t>On Earth, fluids conform to the shape of a container.</a:t>
            </a:r>
            <a:r>
              <a:rPr lang="en-US" sz="3600" dirty="0">
                <a:latin typeface="Times New Roman" pitchFamily="18" charset="0"/>
              </a:rPr>
              <a:t> </a:t>
            </a:r>
            <a:br>
              <a:rPr lang="en-US" sz="3600" dirty="0">
                <a:latin typeface="Times New Roman" pitchFamily="18" charset="0"/>
              </a:rPr>
            </a:br>
            <a:r>
              <a:rPr lang="en-US" sz="3600" dirty="0">
                <a:latin typeface="Times New Roman" pitchFamily="18" charset="0"/>
              </a:rPr>
              <a:t/>
            </a:r>
            <a:br>
              <a:rPr lang="en-US" sz="3600" dirty="0">
                <a:latin typeface="Times New Roman" pitchFamily="18" charset="0"/>
              </a:rPr>
            </a:br>
            <a:r>
              <a:rPr lang="en-US" sz="2400" dirty="0">
                <a:latin typeface="Times New Roman" pitchFamily="18" charset="0"/>
              </a:rPr>
              <a:t>Examples of fluids: water, air, and carbon dioxide. </a:t>
            </a:r>
          </a:p>
        </p:txBody>
      </p:sp>
      <p:pic>
        <p:nvPicPr>
          <p:cNvPr id="18437" name="Picture 5" descr="FruitJuice"/>
          <p:cNvPicPr>
            <a:picLocks noChangeAspect="1" noChangeArrowheads="1"/>
          </p:cNvPicPr>
          <p:nvPr/>
        </p:nvPicPr>
        <p:blipFill>
          <a:blip r:embed="rId3" cstate="print"/>
          <a:srcRect/>
          <a:stretch>
            <a:fillRect/>
          </a:stretch>
        </p:blipFill>
        <p:spPr bwMode="auto">
          <a:xfrm>
            <a:off x="457200" y="2057400"/>
            <a:ext cx="2971800" cy="3781425"/>
          </a:xfrm>
          <a:prstGeom prst="rect">
            <a:avLst/>
          </a:prstGeom>
          <a:noFill/>
        </p:spPr>
      </p:pic>
      <p:sp>
        <p:nvSpPr>
          <p:cNvPr id="18438" name="Text Box 6"/>
          <p:cNvSpPr txBox="1">
            <a:spLocks noChangeArrowheads="1"/>
          </p:cNvSpPr>
          <p:nvPr/>
        </p:nvSpPr>
        <p:spPr bwMode="auto">
          <a:xfrm>
            <a:off x="4343400" y="6172200"/>
            <a:ext cx="3124200" cy="304800"/>
          </a:xfrm>
          <a:prstGeom prst="rect">
            <a:avLst/>
          </a:prstGeom>
          <a:noFill/>
          <a:ln w="9525">
            <a:noFill/>
            <a:miter lim="800000"/>
            <a:headEnd/>
            <a:tailEnd/>
          </a:ln>
          <a:effectLst/>
        </p:spPr>
        <p:txBody>
          <a:bodyPr>
            <a:spAutoFit/>
          </a:bodyPr>
          <a:lstStyle/>
          <a:p>
            <a:pPr algn="r">
              <a:spcBef>
                <a:spcPct val="50000"/>
              </a:spcBef>
            </a:pPr>
            <a:r>
              <a:rPr lang="en-US" sz="1400" b="1" i="1">
                <a:solidFill>
                  <a:schemeClr val="bg1"/>
                </a:solidFill>
              </a:rPr>
              <a:t>Fluids 2/18</a:t>
            </a:r>
            <a:endParaRPr lang="en-US"/>
          </a:p>
        </p:txBody>
      </p:sp>
      <p:sp>
        <p:nvSpPr>
          <p:cNvPr id="7" name="Slide Number Placeholder 6"/>
          <p:cNvSpPr>
            <a:spLocks noGrp="1"/>
          </p:cNvSpPr>
          <p:nvPr>
            <p:ph type="sldNum" sz="quarter" idx="15"/>
          </p:nvPr>
        </p:nvSpPr>
        <p:spPr/>
        <p:txBody>
          <a:bodyPr/>
          <a:lstStyle/>
          <a:p>
            <a:fld id="{5D5C9408-1918-4FCE-8737-5C5B0184394D}"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1066800" y="914400"/>
            <a:ext cx="7467600" cy="1219200"/>
          </a:xfrm>
          <a:noFill/>
          <a:ln>
            <a:miter lim="800000"/>
            <a:headEnd/>
            <a:tailEnd/>
          </a:ln>
        </p:spPr>
        <p:txBody>
          <a:bodyPr vert="horz" wrap="square" lIns="91440" tIns="45720" rIns="91440" bIns="45720" numCol="1" anchor="t" anchorCtr="0" compatLnSpc="1">
            <a:prstTxWarp prst="textNoShape">
              <a:avLst/>
            </a:prstTxWarp>
          </a:bodyPr>
          <a:lstStyle/>
          <a:p>
            <a:r>
              <a:rPr lang="en-US" sz="4000" dirty="0">
                <a:solidFill>
                  <a:srgbClr val="FF0000"/>
                </a:solidFill>
              </a:rPr>
              <a:t>Which of these are fluids?</a:t>
            </a:r>
            <a:endParaRPr lang="en-US" dirty="0">
              <a:solidFill>
                <a:srgbClr val="FF0000"/>
              </a:solidFill>
            </a:endParaRPr>
          </a:p>
        </p:txBody>
      </p:sp>
      <p:sp>
        <p:nvSpPr>
          <p:cNvPr id="20483" name="Rectangle 3"/>
          <p:cNvSpPr>
            <a:spLocks noGrp="1" noChangeArrowheads="1"/>
          </p:cNvSpPr>
          <p:nvPr>
            <p:ph sz="quarter" idx="1"/>
          </p:nvPr>
        </p:nvSpPr>
        <p:spPr bwMode="auto">
          <a:xfrm>
            <a:off x="685800" y="2362200"/>
            <a:ext cx="3810000" cy="4114800"/>
          </a:xfrm>
          <a:noFill/>
          <a:ln>
            <a:miter lim="800000"/>
            <a:headEnd/>
            <a:tailEnd/>
          </a:ln>
        </p:spPr>
        <p:txBody>
          <a:bodyPr vert="horz" wrap="square" lIns="91440" tIns="45720" rIns="91440" bIns="45720" numCol="1" anchor="t" anchorCtr="0" compatLnSpc="1">
            <a:prstTxWarp prst="textNoShape">
              <a:avLst/>
            </a:prstTxWarp>
          </a:bodyPr>
          <a:lstStyle/>
          <a:p>
            <a:pPr marL="795338">
              <a:buFont typeface="Wingdings" pitchFamily="2" charset="2"/>
              <a:buChar char="Ø"/>
            </a:pPr>
            <a:r>
              <a:rPr lang="en-US" sz="3200" dirty="0">
                <a:latin typeface="Times New Roman" pitchFamily="18" charset="0"/>
              </a:rPr>
              <a:t>Piece of wood</a:t>
            </a:r>
          </a:p>
          <a:p>
            <a:pPr marL="795338">
              <a:buFont typeface="Wingdings" pitchFamily="2" charset="2"/>
              <a:buChar char="Ø"/>
            </a:pPr>
            <a:r>
              <a:rPr lang="en-US" sz="3200" dirty="0">
                <a:latin typeface="Times New Roman" pitchFamily="18" charset="0"/>
              </a:rPr>
              <a:t>Drop of water</a:t>
            </a:r>
          </a:p>
          <a:p>
            <a:pPr marL="795338">
              <a:buFont typeface="Wingdings" pitchFamily="2" charset="2"/>
              <a:buChar char="Ø"/>
            </a:pPr>
            <a:r>
              <a:rPr lang="en-US" sz="3200" dirty="0">
                <a:latin typeface="Times New Roman" pitchFamily="18" charset="0"/>
              </a:rPr>
              <a:t>Particles of sand</a:t>
            </a:r>
          </a:p>
          <a:p>
            <a:pPr marL="795338">
              <a:buFont typeface="Wingdings" pitchFamily="2" charset="2"/>
              <a:buChar char="Ø"/>
            </a:pPr>
            <a:r>
              <a:rPr lang="en-US" sz="3200" dirty="0">
                <a:latin typeface="Times New Roman" pitchFamily="18" charset="0"/>
              </a:rPr>
              <a:t>A diamond</a:t>
            </a:r>
          </a:p>
          <a:p>
            <a:pPr marL="795338">
              <a:buFont typeface="Wingdings" pitchFamily="2" charset="2"/>
              <a:buChar char="Ø"/>
            </a:pPr>
            <a:r>
              <a:rPr lang="en-US" sz="3200" dirty="0">
                <a:latin typeface="Times New Roman" pitchFamily="18" charset="0"/>
              </a:rPr>
              <a:t>Steel beam</a:t>
            </a:r>
            <a:endParaRPr lang="en-US" dirty="0">
              <a:latin typeface="Times New Roman" pitchFamily="18" charset="0"/>
            </a:endParaRPr>
          </a:p>
          <a:p>
            <a:pPr marL="795338">
              <a:buFont typeface="Wingdings" pitchFamily="2" charset="2"/>
              <a:buChar char="Ø"/>
            </a:pPr>
            <a:endParaRPr lang="en-US" dirty="0"/>
          </a:p>
        </p:txBody>
      </p:sp>
      <p:sp>
        <p:nvSpPr>
          <p:cNvPr id="20484" name="Rectangle 4"/>
          <p:cNvSpPr>
            <a:spLocks noGrp="1" noChangeArrowheads="1"/>
          </p:cNvSpPr>
          <p:nvPr>
            <p:ph sz="quarter" idx="2"/>
          </p:nvPr>
        </p:nvSpPr>
        <p:spPr bwMode="auto">
          <a:xfrm>
            <a:off x="4648200" y="2362200"/>
            <a:ext cx="3810000" cy="4114800"/>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Ø"/>
            </a:pPr>
            <a:r>
              <a:rPr lang="en-US" sz="3200" dirty="0">
                <a:latin typeface="Times New Roman" pitchFamily="18" charset="0"/>
              </a:rPr>
              <a:t>A feather</a:t>
            </a:r>
          </a:p>
          <a:p>
            <a:pPr>
              <a:buFont typeface="Wingdings" pitchFamily="2" charset="2"/>
              <a:buChar char="Ø"/>
            </a:pPr>
            <a:r>
              <a:rPr lang="en-US" sz="3200" dirty="0">
                <a:latin typeface="Times New Roman" pitchFamily="18" charset="0"/>
              </a:rPr>
              <a:t>A chunk of coal</a:t>
            </a:r>
          </a:p>
          <a:p>
            <a:pPr>
              <a:buFont typeface="Wingdings" pitchFamily="2" charset="2"/>
              <a:buChar char="Ø"/>
            </a:pPr>
            <a:r>
              <a:rPr lang="en-US" sz="3200" dirty="0">
                <a:latin typeface="Times New Roman" pitchFamily="18" charset="0"/>
              </a:rPr>
              <a:t>Oxygen</a:t>
            </a:r>
          </a:p>
          <a:p>
            <a:pPr>
              <a:buFont typeface="Wingdings" pitchFamily="2" charset="2"/>
              <a:buChar char="Ø"/>
            </a:pPr>
            <a:r>
              <a:rPr lang="en-US" sz="3200" dirty="0">
                <a:latin typeface="Times New Roman" pitchFamily="18" charset="0"/>
              </a:rPr>
              <a:t>A mound of flour</a:t>
            </a:r>
          </a:p>
          <a:p>
            <a:pPr>
              <a:buFont typeface="Wingdings" pitchFamily="2" charset="2"/>
              <a:buChar char="Ø"/>
            </a:pPr>
            <a:r>
              <a:rPr lang="en-US" sz="3200" dirty="0">
                <a:latin typeface="Times New Roman" pitchFamily="18" charset="0"/>
              </a:rPr>
              <a:t>Baking soda</a:t>
            </a:r>
          </a:p>
        </p:txBody>
      </p:sp>
      <p:sp>
        <p:nvSpPr>
          <p:cNvPr id="6" name="Slide Number Placeholder 5"/>
          <p:cNvSpPr>
            <a:spLocks noGrp="1"/>
          </p:cNvSpPr>
          <p:nvPr>
            <p:ph type="sldNum" sz="quarter" idx="12"/>
          </p:nvPr>
        </p:nvSpPr>
        <p:spPr/>
        <p:txBody>
          <a:bodyPr/>
          <a:lstStyle/>
          <a:p>
            <a:fld id="{5D5C9408-1918-4FCE-8737-5C5B0184394D}"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4800600" y="1143000"/>
            <a:ext cx="3505200" cy="4267200"/>
          </a:xfrm>
          <a:noFill/>
          <a:ln>
            <a:miter lim="800000"/>
            <a:headEnd/>
            <a:tailEnd/>
          </a:ln>
        </p:spPr>
        <p:txBody>
          <a:bodyPr vert="horz" wrap="square" lIns="91440" tIns="45720" rIns="91440" bIns="45720" numCol="1" anchor="t" anchorCtr="0" compatLnSpc="1">
            <a:prstTxWarp prst="textNoShape">
              <a:avLst/>
            </a:prstTxWarp>
          </a:bodyPr>
          <a:lstStyle/>
          <a:p>
            <a:r>
              <a:rPr lang="en-US" sz="6000" dirty="0" smtClean="0">
                <a:solidFill>
                  <a:srgbClr val="FF0000"/>
                </a:solidFill>
              </a:rPr>
              <a:t>Is steel </a:t>
            </a:r>
            <a:r>
              <a:rPr lang="en-US" sz="6000" dirty="0">
                <a:solidFill>
                  <a:srgbClr val="FF0000"/>
                </a:solidFill>
              </a:rPr>
              <a:t/>
            </a:r>
            <a:br>
              <a:rPr lang="en-US" sz="6000" dirty="0">
                <a:solidFill>
                  <a:srgbClr val="FF0000"/>
                </a:solidFill>
              </a:rPr>
            </a:br>
            <a:r>
              <a:rPr lang="en-US" sz="6000" dirty="0" smtClean="0">
                <a:solidFill>
                  <a:srgbClr val="FF0000"/>
                </a:solidFill>
              </a:rPr>
              <a:t>a fluid</a:t>
            </a:r>
            <a:r>
              <a:rPr lang="en-US" sz="6000" dirty="0">
                <a:solidFill>
                  <a:srgbClr val="FF0000"/>
                </a:solidFill>
              </a:rPr>
              <a:t>?</a:t>
            </a:r>
            <a:endParaRPr lang="en-US" dirty="0">
              <a:solidFill>
                <a:srgbClr val="FF0000"/>
              </a:solidFill>
            </a:endParaRPr>
          </a:p>
        </p:txBody>
      </p:sp>
      <p:pic>
        <p:nvPicPr>
          <p:cNvPr id="51203" name="Picture 3" descr="MoltenSteel"/>
          <p:cNvPicPr>
            <a:picLocks noChangeAspect="1" noChangeArrowheads="1"/>
          </p:cNvPicPr>
          <p:nvPr/>
        </p:nvPicPr>
        <p:blipFill>
          <a:blip r:embed="rId3" cstate="print"/>
          <a:srcRect/>
          <a:stretch>
            <a:fillRect/>
          </a:stretch>
        </p:blipFill>
        <p:spPr bwMode="auto">
          <a:xfrm>
            <a:off x="990600" y="609600"/>
            <a:ext cx="3821113" cy="5638800"/>
          </a:xfrm>
          <a:prstGeom prst="rect">
            <a:avLst/>
          </a:prstGeom>
          <a:noFill/>
          <a:ln w="57150">
            <a:solidFill>
              <a:srgbClr val="000000"/>
            </a:solidFill>
            <a:miter lim="800000"/>
            <a:headEnd/>
            <a:tailEnd/>
          </a:ln>
        </p:spPr>
      </p:pic>
      <p:sp>
        <p:nvSpPr>
          <p:cNvPr id="51204" name="Rectangle 4"/>
          <p:cNvSpPr>
            <a:spLocks noChangeArrowheads="1"/>
          </p:cNvSpPr>
          <p:nvPr/>
        </p:nvSpPr>
        <p:spPr bwMode="auto">
          <a:xfrm>
            <a:off x="990600" y="609600"/>
            <a:ext cx="3814763" cy="5638800"/>
          </a:xfrm>
          <a:prstGeom prst="rect">
            <a:avLst/>
          </a:prstGeom>
          <a:noFill/>
          <a:ln w="76200">
            <a:solidFill>
              <a:schemeClr val="tx1"/>
            </a:solidFill>
            <a:miter lim="800000"/>
            <a:headEnd/>
            <a:tailEnd/>
          </a:ln>
          <a:effectLst/>
        </p:spPr>
        <p:txBody>
          <a:bodyPr wrap="none" anchor="ctr"/>
          <a:lstStyle/>
          <a:p>
            <a:endParaRPr lang="en-US"/>
          </a:p>
        </p:txBody>
      </p:sp>
      <p:sp>
        <p:nvSpPr>
          <p:cNvPr id="6" name="Slide Number Placeholder 5"/>
          <p:cNvSpPr>
            <a:spLocks noGrp="1"/>
          </p:cNvSpPr>
          <p:nvPr>
            <p:ph type="sldNum" sz="quarter" idx="11"/>
          </p:nvPr>
        </p:nvSpPr>
        <p:spPr/>
        <p:txBody>
          <a:bodyPr/>
          <a:lstStyle/>
          <a:p>
            <a:fld id="{5D5C9408-1918-4FCE-8737-5C5B0184394D}"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5638800" y="1143000"/>
            <a:ext cx="3124200" cy="4343400"/>
          </a:xfrm>
          <a:noFill/>
          <a:ln>
            <a:miter lim="800000"/>
            <a:headEnd/>
            <a:tailEnd/>
          </a:ln>
        </p:spPr>
        <p:txBody>
          <a:bodyPr vert="horz" wrap="square" lIns="91440" tIns="45720" rIns="91440" bIns="45720" numCol="1" anchor="t" anchorCtr="0" compatLnSpc="1">
            <a:prstTxWarp prst="textNoShape">
              <a:avLst/>
            </a:prstTxWarp>
            <a:normAutofit/>
          </a:bodyPr>
          <a:lstStyle/>
          <a:p>
            <a:r>
              <a:rPr lang="en-US" sz="2400" dirty="0">
                <a:solidFill>
                  <a:schemeClr val="tx1"/>
                </a:solidFill>
              </a:rPr>
              <a:t>Steel melts and pours like a fluid in its molten state.</a:t>
            </a:r>
          </a:p>
        </p:txBody>
      </p:sp>
      <p:pic>
        <p:nvPicPr>
          <p:cNvPr id="54276" name="Picture 4" descr="SparkingSteel"/>
          <p:cNvPicPr>
            <a:picLocks noChangeAspect="1" noChangeArrowheads="1"/>
          </p:cNvPicPr>
          <p:nvPr/>
        </p:nvPicPr>
        <p:blipFill>
          <a:blip r:embed="rId2" cstate="print"/>
          <a:srcRect/>
          <a:stretch>
            <a:fillRect/>
          </a:stretch>
        </p:blipFill>
        <p:spPr bwMode="auto">
          <a:xfrm>
            <a:off x="882650" y="609600"/>
            <a:ext cx="4481513" cy="5638800"/>
          </a:xfrm>
          <a:prstGeom prst="rect">
            <a:avLst/>
          </a:prstGeom>
          <a:noFill/>
        </p:spPr>
      </p:pic>
      <p:sp>
        <p:nvSpPr>
          <p:cNvPr id="5" name="Slide Number Placeholder 4"/>
          <p:cNvSpPr>
            <a:spLocks noGrp="1"/>
          </p:cNvSpPr>
          <p:nvPr>
            <p:ph type="sldNum" sz="quarter" idx="11"/>
          </p:nvPr>
        </p:nvSpPr>
        <p:spPr/>
        <p:txBody>
          <a:bodyPr/>
          <a:lstStyle/>
          <a:p>
            <a:fld id="{5D5C9408-1918-4FCE-8737-5C5B0184394D}"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558</TotalTime>
  <Words>1205</Words>
  <Application>Microsoft Office PowerPoint</Application>
  <PresentationFormat>On-screen Show (4:3)</PresentationFormat>
  <Paragraphs>554</Paragraphs>
  <Slides>24</Slides>
  <Notes>9</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Oriel</vt:lpstr>
      <vt:lpstr>Equation</vt:lpstr>
      <vt:lpstr>Fluid Mechanics MEP 290 2 ND semester 1434 H   Course Instructor: Dr. Mohamed Fekry Course Associate: Eng. Asif Zu Zaman</vt:lpstr>
      <vt:lpstr> Fluid Mechanics </vt:lpstr>
      <vt:lpstr>Fluid Mechanics</vt:lpstr>
      <vt:lpstr>Fluid Mechanics Overview</vt:lpstr>
      <vt:lpstr>PHASES </vt:lpstr>
      <vt:lpstr>Fluids</vt:lpstr>
      <vt:lpstr>Which of these are fluids?</vt:lpstr>
      <vt:lpstr>Is steel  a fluid?</vt:lpstr>
      <vt:lpstr>Steel melts and pours like a fluid in its molten state.</vt:lpstr>
      <vt:lpstr>Fluid Mechanics</vt:lpstr>
      <vt:lpstr>Why Study Fluids?</vt:lpstr>
      <vt:lpstr>History</vt:lpstr>
      <vt:lpstr>The Golden Age In Islam 700 - 1700</vt:lpstr>
      <vt:lpstr>Slide 14</vt:lpstr>
      <vt:lpstr>Fluids Research</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Fluid Mechanics MEP 290</dc:title>
  <dc:creator>Ahmad</dc:creator>
  <cp:lastModifiedBy>Owner</cp:lastModifiedBy>
  <cp:revision>46</cp:revision>
  <dcterms:created xsi:type="dcterms:W3CDTF">2011-02-10T09:01:22Z</dcterms:created>
  <dcterms:modified xsi:type="dcterms:W3CDTF">2013-02-11T09:03:41Z</dcterms:modified>
</cp:coreProperties>
</file>